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01"/>
  </p:notesMasterIdLst>
  <p:handoutMasterIdLst>
    <p:handoutMasterId r:id="rId102"/>
  </p:handoutMasterIdLst>
  <p:sldIdLst>
    <p:sldId id="561" r:id="rId2"/>
    <p:sldId id="428" r:id="rId3"/>
    <p:sldId id="482" r:id="rId4"/>
    <p:sldId id="431" r:id="rId5"/>
    <p:sldId id="432" r:id="rId6"/>
    <p:sldId id="433" r:id="rId7"/>
    <p:sldId id="434" r:id="rId8"/>
    <p:sldId id="435" r:id="rId9"/>
    <p:sldId id="436" r:id="rId10"/>
    <p:sldId id="437" r:id="rId11"/>
    <p:sldId id="438" r:id="rId12"/>
    <p:sldId id="439" r:id="rId13"/>
    <p:sldId id="440" r:id="rId14"/>
    <p:sldId id="483" r:id="rId15"/>
    <p:sldId id="441" r:id="rId16"/>
    <p:sldId id="442" r:id="rId17"/>
    <p:sldId id="443" r:id="rId18"/>
    <p:sldId id="444" r:id="rId19"/>
    <p:sldId id="445" r:id="rId20"/>
    <p:sldId id="446" r:id="rId21"/>
    <p:sldId id="447" r:id="rId22"/>
    <p:sldId id="448" r:id="rId23"/>
    <p:sldId id="449" r:id="rId24"/>
    <p:sldId id="450" r:id="rId25"/>
    <p:sldId id="451" r:id="rId26"/>
    <p:sldId id="452" r:id="rId27"/>
    <p:sldId id="453" r:id="rId28"/>
    <p:sldId id="484" r:id="rId29"/>
    <p:sldId id="455" r:id="rId30"/>
    <p:sldId id="456" r:id="rId31"/>
    <p:sldId id="457" r:id="rId32"/>
    <p:sldId id="458" r:id="rId33"/>
    <p:sldId id="459" r:id="rId34"/>
    <p:sldId id="460" r:id="rId35"/>
    <p:sldId id="485" r:id="rId36"/>
    <p:sldId id="490" r:id="rId37"/>
    <p:sldId id="491" r:id="rId38"/>
    <p:sldId id="492" r:id="rId39"/>
    <p:sldId id="493" r:id="rId40"/>
    <p:sldId id="494" r:id="rId41"/>
    <p:sldId id="495" r:id="rId42"/>
    <p:sldId id="496" r:id="rId43"/>
    <p:sldId id="486" r:id="rId44"/>
    <p:sldId id="497" r:id="rId45"/>
    <p:sldId id="498" r:id="rId46"/>
    <p:sldId id="487" r:id="rId47"/>
    <p:sldId id="499" r:id="rId48"/>
    <p:sldId id="500" r:id="rId49"/>
    <p:sldId id="501" r:id="rId50"/>
    <p:sldId id="488" r:id="rId51"/>
    <p:sldId id="461" r:id="rId52"/>
    <p:sldId id="462" r:id="rId53"/>
    <p:sldId id="463" r:id="rId54"/>
    <p:sldId id="464" r:id="rId55"/>
    <p:sldId id="502" r:id="rId56"/>
    <p:sldId id="552" r:id="rId57"/>
    <p:sldId id="465" r:id="rId58"/>
    <p:sldId id="466" r:id="rId59"/>
    <p:sldId id="467" r:id="rId60"/>
    <p:sldId id="468" r:id="rId61"/>
    <p:sldId id="469" r:id="rId62"/>
    <p:sldId id="553" r:id="rId63"/>
    <p:sldId id="470" r:id="rId64"/>
    <p:sldId id="471" r:id="rId65"/>
    <p:sldId id="554" r:id="rId66"/>
    <p:sldId id="543" r:id="rId67"/>
    <p:sldId id="549" r:id="rId68"/>
    <p:sldId id="550" r:id="rId69"/>
    <p:sldId id="551" r:id="rId70"/>
    <p:sldId id="555" r:id="rId71"/>
    <p:sldId id="476" r:id="rId72"/>
    <p:sldId id="477" r:id="rId73"/>
    <p:sldId id="478" r:id="rId74"/>
    <p:sldId id="479" r:id="rId75"/>
    <p:sldId id="532" r:id="rId76"/>
    <p:sldId id="533" r:id="rId77"/>
    <p:sldId id="534" r:id="rId78"/>
    <p:sldId id="535" r:id="rId79"/>
    <p:sldId id="536" r:id="rId80"/>
    <p:sldId id="537" r:id="rId81"/>
    <p:sldId id="538" r:id="rId82"/>
    <p:sldId id="556" r:id="rId83"/>
    <p:sldId id="539" r:id="rId84"/>
    <p:sldId id="481" r:id="rId85"/>
    <p:sldId id="507" r:id="rId86"/>
    <p:sldId id="560" r:id="rId87"/>
    <p:sldId id="508" r:id="rId88"/>
    <p:sldId id="557" r:id="rId89"/>
    <p:sldId id="511" r:id="rId90"/>
    <p:sldId id="558" r:id="rId91"/>
    <p:sldId id="516" r:id="rId92"/>
    <p:sldId id="517" r:id="rId93"/>
    <p:sldId id="559" r:id="rId94"/>
    <p:sldId id="520" r:id="rId95"/>
    <p:sldId id="521" r:id="rId96"/>
    <p:sldId id="522" r:id="rId97"/>
    <p:sldId id="523" r:id="rId98"/>
    <p:sldId id="524" r:id="rId99"/>
    <p:sldId id="525" r:id="rId100"/>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777777"/>
    <a:srgbClr val="66CC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80982" autoAdjust="0"/>
  </p:normalViewPr>
  <p:slideViewPr>
    <p:cSldViewPr>
      <p:cViewPr varScale="1">
        <p:scale>
          <a:sx n="70" d="100"/>
          <a:sy n="70" d="100"/>
        </p:scale>
        <p:origin x="2117" y="38"/>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67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7"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57348"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9"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algn="r" defTabSz="990600" eaLnBrk="1" hangingPunct="1">
              <a:buFontTx/>
              <a:buNone/>
              <a:defRPr sz="1300"/>
            </a:lvl1pPr>
          </a:lstStyle>
          <a:p>
            <a:pPr>
              <a:defRPr/>
            </a:pPr>
            <a:fld id="{EC28C68B-E62A-4C2D-831A-304DDA1F422F}"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099"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4294967295"/>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algn="r" defTabSz="990600" eaLnBrk="1" hangingPunct="1">
              <a:buFontTx/>
              <a:buNone/>
              <a:defRPr sz="1300"/>
            </a:lvl1pPr>
          </a:lstStyle>
          <a:p>
            <a:pPr>
              <a:defRPr/>
            </a:pPr>
            <a:fld id="{4E8A6FDD-0BB8-4544-94BC-4119D65B2D9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956100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11314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algn="l"/>
            <a:r>
              <a:rPr lang="en-US" altLang="zh-CN" b="0" i="0" dirty="0">
                <a:solidFill>
                  <a:srgbClr val="222222"/>
                </a:solidFill>
                <a:effectLst/>
                <a:latin typeface="Arial" panose="020B0604020202020204" pitchFamily="34" charset="0"/>
              </a:rPr>
              <a:t>capability</a:t>
            </a:r>
            <a:r>
              <a:rPr lang="zh-CN" altLang="en-US" b="0" i="0" dirty="0">
                <a:solidFill>
                  <a:srgbClr val="333333"/>
                </a:solidFill>
                <a:effectLst/>
                <a:latin typeface="Arial" panose="020B0604020202020204" pitchFamily="34" charset="0"/>
              </a:rPr>
              <a:t>英</a:t>
            </a:r>
            <a:r>
              <a:rPr lang="en-US" altLang="zh-CN" b="0" i="0" dirty="0">
                <a:solidFill>
                  <a:srgbClr val="333333"/>
                </a:solidFill>
                <a:effectLst/>
                <a:latin typeface="Arial" panose="020B0604020202020204" pitchFamily="34" charset="0"/>
              </a:rPr>
              <a:t>[ˌ</a:t>
            </a:r>
            <a:r>
              <a:rPr lang="en-US" altLang="zh-CN" b="0" i="0" dirty="0" err="1">
                <a:solidFill>
                  <a:srgbClr val="333333"/>
                </a:solidFill>
                <a:effectLst/>
                <a:latin typeface="Arial" panose="020B0604020202020204" pitchFamily="34" charset="0"/>
              </a:rPr>
              <a:t>keɪpəˈbɪləti</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美</a:t>
            </a:r>
            <a:r>
              <a:rPr lang="en-US" altLang="zh-CN" b="0" i="0" dirty="0">
                <a:solidFill>
                  <a:srgbClr val="333333"/>
                </a:solidFill>
                <a:effectLst/>
                <a:latin typeface="Arial" panose="020B0604020202020204" pitchFamily="34" charset="0"/>
              </a:rPr>
              <a:t>[ˌ</a:t>
            </a:r>
            <a:r>
              <a:rPr lang="en-US" altLang="zh-CN" b="0" i="0" dirty="0" err="1">
                <a:solidFill>
                  <a:srgbClr val="333333"/>
                </a:solidFill>
                <a:effectLst/>
                <a:latin typeface="Arial" panose="020B0604020202020204" pitchFamily="34" charset="0"/>
              </a:rPr>
              <a:t>keɪpəˈbɪləti</a:t>
            </a:r>
            <a:r>
              <a:rPr lang="en-US" altLang="zh-CN" b="0" i="0" dirty="0">
                <a:solidFill>
                  <a:srgbClr val="333333"/>
                </a:solidFill>
                <a:effectLst/>
                <a:latin typeface="Arial" panose="020B0604020202020204" pitchFamily="34" charset="0"/>
              </a:rPr>
              <a:t>]</a:t>
            </a:r>
            <a:r>
              <a:rPr lang="en-US" altLang="zh-CN" dirty="0">
                <a:solidFill>
                  <a:srgbClr val="9195A3"/>
                </a:solidFill>
                <a:effectLst/>
                <a:latin typeface="Arial" panose="020B0604020202020204" pitchFamily="34" charset="0"/>
              </a:rPr>
              <a:t>n.</a:t>
            </a:r>
            <a:r>
              <a:rPr lang="zh-CN" altLang="en-US" dirty="0">
                <a:effectLst/>
                <a:latin typeface="Arial" panose="020B0604020202020204" pitchFamily="34" charset="0"/>
              </a:rPr>
              <a:t>能力</a:t>
            </a:r>
            <a:r>
              <a:rPr lang="en-US" altLang="zh-CN" dirty="0">
                <a:effectLst/>
                <a:latin typeface="Arial" panose="020B0604020202020204" pitchFamily="34" charset="0"/>
              </a:rPr>
              <a:t>; </a:t>
            </a:r>
            <a:r>
              <a:rPr lang="zh-CN" altLang="en-US" dirty="0">
                <a:effectLst/>
                <a:latin typeface="Arial" panose="020B0604020202020204" pitchFamily="34" charset="0"/>
              </a:rPr>
              <a:t>才能</a:t>
            </a:r>
            <a:r>
              <a:rPr lang="en-US" altLang="zh-CN" dirty="0">
                <a:effectLst/>
                <a:latin typeface="Arial" panose="020B0604020202020204" pitchFamily="34" charset="0"/>
              </a:rPr>
              <a:t>; (</a:t>
            </a:r>
            <a:r>
              <a:rPr lang="zh-CN" altLang="en-US" dirty="0">
                <a:effectLst/>
                <a:latin typeface="Arial" panose="020B0604020202020204" pitchFamily="34" charset="0"/>
              </a:rPr>
              <a:t>国家的</a:t>
            </a:r>
            <a:r>
              <a:rPr lang="en-US" altLang="zh-CN" dirty="0">
                <a:effectLst/>
                <a:latin typeface="Arial" panose="020B0604020202020204" pitchFamily="34" charset="0"/>
              </a:rPr>
              <a:t>)</a:t>
            </a:r>
            <a:r>
              <a:rPr lang="zh-CN" altLang="en-US" dirty="0">
                <a:effectLst/>
                <a:latin typeface="Arial" panose="020B0604020202020204" pitchFamily="34" charset="0"/>
              </a:rPr>
              <a:t>军事力量，军事武器</a:t>
            </a:r>
            <a:r>
              <a:rPr lang="en-US" altLang="zh-CN" dirty="0">
                <a:effectLst/>
                <a:latin typeface="Arial" panose="020B0604020202020204" pitchFamily="34" charset="0"/>
              </a:rPr>
              <a:t>;</a:t>
            </a:r>
            <a:br>
              <a:rPr lang="zh-CN" altLang="en-US" dirty="0"/>
            </a:br>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94062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79345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19156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81633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7674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42297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9397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84181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8992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42442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95138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06557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2946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36693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panose="020B0604020202020204" pitchFamily="34" charset="0"/>
                <a:ea typeface="宋体" panose="02010600030101010101" pitchFamily="2" charset="-122"/>
                <a:cs typeface="+mn-cs"/>
              </a:rPr>
              <a:t>constraint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英</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err="1">
                <a:solidFill>
                  <a:schemeClr val="tx1"/>
                </a:solidFill>
                <a:effectLst/>
                <a:latin typeface="Arial" panose="020B0604020202020204" pitchFamily="34" charset="0"/>
                <a:ea typeface="宋体" panose="02010600030101010101" pitchFamily="2" charset="-122"/>
                <a:cs typeface="+mn-cs"/>
              </a:rPr>
              <a:t>kənˈstreɪnt</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美</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err="1">
                <a:solidFill>
                  <a:schemeClr val="tx1"/>
                </a:solidFill>
                <a:effectLst/>
                <a:latin typeface="Arial" panose="020B0604020202020204" pitchFamily="34" charset="0"/>
                <a:ea typeface="宋体" panose="02010600030101010101" pitchFamily="2" charset="-122"/>
                <a:cs typeface="+mn-cs"/>
              </a:rPr>
              <a:t>kənˈstreɪnt</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baseline="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n.</a:t>
            </a:r>
            <a:r>
              <a:rPr lang="zh-CN" altLang="en-US" sz="1200" kern="1200" dirty="0">
                <a:solidFill>
                  <a:schemeClr val="tx1"/>
                </a:solidFill>
                <a:effectLst/>
                <a:latin typeface="Arial" panose="020B0604020202020204" pitchFamily="34" charset="0"/>
                <a:ea typeface="宋体" panose="02010600030101010101" pitchFamily="2" charset="-122"/>
                <a:cs typeface="+mn-cs"/>
              </a:rPr>
              <a:t>限制</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kern="1200" dirty="0">
                <a:solidFill>
                  <a:schemeClr val="tx1"/>
                </a:solidFill>
                <a:effectLst/>
                <a:latin typeface="Arial" panose="020B0604020202020204" pitchFamily="34" charset="0"/>
                <a:ea typeface="宋体" panose="02010600030101010101" pitchFamily="2" charset="-122"/>
                <a:cs typeface="+mn-cs"/>
              </a:rPr>
              <a:t>限定</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kern="1200" dirty="0">
                <a:solidFill>
                  <a:schemeClr val="tx1"/>
                </a:solidFill>
                <a:effectLst/>
                <a:latin typeface="Arial" panose="020B0604020202020204" pitchFamily="34" charset="0"/>
                <a:ea typeface="宋体" panose="02010600030101010101" pitchFamily="2" charset="-122"/>
                <a:cs typeface="+mn-cs"/>
              </a:rPr>
              <a:t>约束</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en-US" sz="1200" kern="1200" dirty="0">
                <a:solidFill>
                  <a:schemeClr val="tx1"/>
                </a:solidFill>
                <a:effectLst/>
                <a:latin typeface="Arial" panose="020B0604020202020204" pitchFamily="34" charset="0"/>
                <a:ea typeface="宋体" panose="02010600030101010101" pitchFamily="2" charset="-122"/>
                <a:cs typeface="+mn-cs"/>
              </a:rPr>
              <a:t>严管</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br>
              <a:rPr lang="zh-CN" altLang="en-US" dirty="0"/>
            </a:br>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66138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41864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04552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07478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26679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1722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36158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16556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154782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562350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90245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90551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3199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93701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8131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63489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43780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80884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elicitation</a:t>
            </a:r>
            <a:r>
              <a:rPr lang="zh-CN" altLang="en-US" dirty="0"/>
              <a:t>英</a:t>
            </a:r>
            <a:r>
              <a:rPr lang="en-US" altLang="zh-CN" dirty="0"/>
              <a:t>[</a:t>
            </a:r>
            <a:r>
              <a:rPr lang="en-US" altLang="zh-CN" dirty="0" err="1"/>
              <a:t>iˌlɪsɪˈteɪʃn</a:t>
            </a:r>
            <a:r>
              <a:rPr lang="en-US" altLang="zh-CN" dirty="0"/>
              <a:t>]</a:t>
            </a:r>
            <a:r>
              <a:rPr lang="zh-CN" altLang="en-US" dirty="0"/>
              <a:t>美</a:t>
            </a:r>
            <a:r>
              <a:rPr lang="en-US" altLang="zh-CN" dirty="0"/>
              <a:t>[</a:t>
            </a:r>
            <a:r>
              <a:rPr lang="en-US" altLang="zh-CN" dirty="0" err="1"/>
              <a:t>iˌlɪsɪˈteɪʃn</a:t>
            </a:r>
            <a:r>
              <a:rPr lang="en-US" altLang="zh-CN" dirty="0"/>
              <a:t>]n.</a:t>
            </a:r>
            <a:r>
              <a:rPr lang="zh-CN" altLang="en-US" dirty="0"/>
              <a:t>引出；诱出；抽出；启发</a:t>
            </a:r>
            <a:r>
              <a:rPr lang="en-US" altLang="zh-CN" dirty="0"/>
              <a:t>;</a:t>
            </a:r>
          </a:p>
          <a:p>
            <a:r>
              <a:rPr lang="en-US" altLang="zh-CN"/>
              <a:t>a</a:t>
            </a:r>
            <a:r>
              <a:rPr lang="zh-CN" altLang="en-US" dirty="0"/>
              <a:t>’</a:t>
            </a:r>
            <a:r>
              <a:rPr lang="en-US" altLang="zh-CN" dirty="0" err="1"/>
              <a:t>nalysis</a:t>
            </a:r>
            <a:endParaRPr lang="en-US" altLang="zh-CN" dirty="0"/>
          </a:p>
          <a:p>
            <a:endParaRPr lang="en-US" altLang="zh-CN" dirty="0"/>
          </a:p>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1113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99522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36133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77382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27392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445577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19375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93201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0880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21107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05835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55428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70468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64654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92294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25780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9895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20135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115698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58998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Undiscovered Ruins </a:t>
            </a:r>
            <a:r>
              <a:rPr lang="zh-CN" altLang="en-US" dirty="0"/>
              <a:t>：未被发现的废墟</a:t>
            </a:r>
            <a:endParaRPr lang="en-US" altLang="zh-CN"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1600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Standish</a:t>
            </a:r>
            <a:r>
              <a:rPr lang="en-US" altLang="zh-CN" baseline="0" dirty="0"/>
              <a:t> Group</a:t>
            </a:r>
            <a:r>
              <a:rPr lang="zh-CN" altLang="en-US" baseline="0" dirty="0"/>
              <a:t>从</a:t>
            </a:r>
            <a:r>
              <a:rPr lang="en-US" altLang="zh-CN" baseline="0" dirty="0"/>
              <a:t>1994-2003</a:t>
            </a:r>
            <a:r>
              <a:rPr lang="zh-CN" altLang="en-US" baseline="0" dirty="0"/>
              <a:t>年期间跟踪了</a:t>
            </a:r>
            <a:r>
              <a:rPr lang="en-US" altLang="zh-CN" baseline="0" dirty="0"/>
              <a:t>1.35</a:t>
            </a:r>
            <a:r>
              <a:rPr lang="zh-CN" altLang="en-US" baseline="0" dirty="0"/>
              <a:t>万个项目，绝对成功的项目占</a:t>
            </a:r>
            <a:r>
              <a:rPr lang="en-US" altLang="zh-CN" baseline="0" dirty="0"/>
              <a:t>34%</a:t>
            </a:r>
            <a:r>
              <a:rPr lang="zh-CN" altLang="en-US" baseline="0" dirty="0"/>
              <a:t>，彻底失败的项目占</a:t>
            </a:r>
            <a:r>
              <a:rPr lang="en-US" altLang="zh-CN" baseline="0" dirty="0"/>
              <a:t>15%</a:t>
            </a:r>
            <a:r>
              <a:rPr lang="zh-CN" altLang="en-US" baseline="0" dirty="0"/>
              <a:t>，受到质疑的项目占到</a:t>
            </a:r>
            <a:r>
              <a:rPr lang="en-US" altLang="zh-CN" baseline="0"/>
              <a:t>51%</a:t>
            </a:r>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192326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722017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9429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414319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51457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20921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730415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58578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575156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548400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74521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137759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426152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83611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50800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32384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729792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100874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27114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517210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032608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44523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360465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50701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908138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179082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608173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284497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097996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641049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121313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34204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908290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defect</a:t>
            </a:r>
            <a:r>
              <a:rPr lang="zh-CN" altLang="en-US" dirty="0"/>
              <a:t>英</a:t>
            </a:r>
            <a:r>
              <a:rPr lang="en-US" altLang="zh-CN" dirty="0"/>
              <a:t>[ˈ</a:t>
            </a:r>
            <a:r>
              <a:rPr lang="en-US" altLang="zh-CN" dirty="0" err="1"/>
              <a:t>diːfekt</a:t>
            </a:r>
            <a:r>
              <a:rPr lang="en-US" altLang="zh-CN" dirty="0"/>
              <a:t> , </a:t>
            </a:r>
            <a:r>
              <a:rPr lang="en-US" altLang="zh-CN" dirty="0" err="1"/>
              <a:t>dɪˈfekt</a:t>
            </a:r>
            <a:r>
              <a:rPr lang="en-US" altLang="zh-CN" dirty="0"/>
              <a:t>]</a:t>
            </a:r>
            <a:r>
              <a:rPr lang="zh-CN" altLang="en-US" dirty="0"/>
              <a:t>美</a:t>
            </a:r>
            <a:r>
              <a:rPr lang="en-US" altLang="zh-CN" dirty="0"/>
              <a:t>[ˈ</a:t>
            </a:r>
            <a:r>
              <a:rPr lang="en-US" altLang="zh-CN" dirty="0" err="1"/>
              <a:t>diːfekt</a:t>
            </a:r>
            <a:r>
              <a:rPr lang="en-US" altLang="zh-CN" dirty="0"/>
              <a:t> , </a:t>
            </a:r>
            <a:r>
              <a:rPr lang="en-US" altLang="zh-CN" dirty="0" err="1"/>
              <a:t>dɪˈfekt</a:t>
            </a:r>
            <a:r>
              <a:rPr lang="en-US" altLang="zh-CN" dirty="0"/>
              <a:t>]n.</a:t>
            </a:r>
            <a:r>
              <a:rPr lang="zh-CN" altLang="en-US" dirty="0"/>
              <a:t>缺点</a:t>
            </a:r>
            <a:r>
              <a:rPr lang="en-US" altLang="zh-CN" dirty="0"/>
              <a:t>; </a:t>
            </a:r>
            <a:r>
              <a:rPr lang="zh-CN" altLang="en-US" dirty="0"/>
              <a:t>缺陷</a:t>
            </a:r>
            <a:r>
              <a:rPr lang="en-US" altLang="zh-CN" dirty="0"/>
              <a:t>; </a:t>
            </a:r>
            <a:r>
              <a:rPr lang="zh-CN" altLang="en-US" dirty="0"/>
              <a:t>毛病</a:t>
            </a:r>
            <a:r>
              <a:rPr lang="en-US" altLang="zh-CN" dirty="0"/>
              <a:t>;v.</a:t>
            </a:r>
            <a:r>
              <a:rPr lang="zh-CN" altLang="en-US" dirty="0"/>
              <a:t>背叛</a:t>
            </a:r>
            <a:r>
              <a:rPr lang="en-US" altLang="zh-CN" dirty="0"/>
              <a:t>; </a:t>
            </a:r>
            <a:r>
              <a:rPr lang="zh-CN" altLang="en-US" dirty="0"/>
              <a:t>叛变</a:t>
            </a:r>
            <a:r>
              <a:rPr lang="en-US" altLang="zh-CN" dirty="0"/>
              <a:t>; </a:t>
            </a:r>
            <a:r>
              <a:rPr lang="zh-CN" altLang="en-US" dirty="0"/>
              <a:t>投敌</a:t>
            </a:r>
            <a:r>
              <a:rPr lang="en-US" altLang="zh-CN" dirty="0"/>
              <a:t>;</a:t>
            </a:r>
          </a:p>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815226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41177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057576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984841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881502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665648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39907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237494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151982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277245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58412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2021/12/29</a:t>
            </a:fld>
            <a:endParaRPr lang="en-US" altLang="zh-CN" sz="1400" dirty="0">
              <a:solidFill>
                <a:srgbClr val="CC0000"/>
              </a:solidFill>
              <a:ea typeface="楷体_GB2312" pitchFamily="49" charset="-122"/>
            </a:endParaRPr>
          </a:p>
        </p:txBody>
      </p:sp>
      <p:sp>
        <p:nvSpPr>
          <p:cNvPr id="8"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a:solidFill>
                  <a:srgbClr val="0000FF"/>
                </a:solidFill>
              </a:rPr>
              <a:t>哈工大</a:t>
            </a:r>
            <a:r>
              <a:rPr lang="zh-CN" altLang="en-US" sz="1400" dirty="0">
                <a:solidFill>
                  <a:srgbClr val="0000FF"/>
                </a:solidFill>
              </a:rPr>
              <a:t>计算机</a:t>
            </a:r>
            <a:r>
              <a:rPr lang="en-US" altLang="zh-CN" sz="1400" dirty="0">
                <a:solidFill>
                  <a:srgbClr val="0000FF"/>
                </a:solidFill>
              </a:rPr>
              <a:t>/</a:t>
            </a:r>
            <a:r>
              <a:rPr lang="en-US" altLang="zh-CN" sz="1400" dirty="0" err="1">
                <a:solidFill>
                  <a:srgbClr val="0000FF"/>
                </a:solidFill>
              </a:rPr>
              <a:t>软件学院</a:t>
            </a:r>
            <a:endParaRPr lang="en-US" altLang="zh-CN" sz="1400" dirty="0">
              <a:solidFill>
                <a:srgbClr val="0000FF"/>
              </a:solidFill>
            </a:endParaRPr>
          </a:p>
        </p:txBody>
      </p:sp>
      <p:sp>
        <p:nvSpPr>
          <p:cNvPr id="9"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3281878917"/>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1" name="Picture 2" descr="200212301442778138"/>
          <p:cNvPicPr>
            <a:picLocks noChangeAspect="1" noChangeArrowheads="1"/>
          </p:cNvPicPr>
          <p:nvPr userDrawn="1"/>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8"/>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itchFamily="18" charset="0"/>
              <a:ea typeface="宋体" pitchFamily="2" charset="-122"/>
            </a:endParaRPr>
          </a:p>
        </p:txBody>
      </p:sp>
      <p:sp>
        <p:nvSpPr>
          <p:cNvPr id="13"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4" name="Rectangle 10"/>
          <p:cNvSpPr>
            <a:spLocks noChangeArrowheads="1"/>
          </p:cNvSpPr>
          <p:nvPr userDrawn="1"/>
        </p:nvSpPr>
        <p:spPr bwMode="auto">
          <a:xfrm>
            <a:off x="533400" y="765179"/>
            <a:ext cx="8142288" cy="5483225"/>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20000"/>
              </a:lnSpc>
              <a:spcBef>
                <a:spcPts val="0"/>
              </a:spcBef>
              <a:spcAft>
                <a:spcPts val="0"/>
              </a:spcAft>
              <a:buClrTx/>
              <a:buSzTx/>
              <a:buFontTx/>
              <a:buNone/>
              <a:tabLst/>
              <a:defRPr/>
            </a:pPr>
            <a:endParaRPr kumimoji="1" lang="zh-CN" altLang="zh-CN" sz="2400" b="1" i="0" u="none" strike="noStrike" kern="0" cap="none" spc="0" normalizeH="0" baseline="0" noProof="0">
              <a:ln>
                <a:noFill/>
              </a:ln>
              <a:solidFill>
                <a:srgbClr val="000066"/>
              </a:solidFill>
              <a:effectLst/>
              <a:uLnTx/>
              <a:uFillTx/>
              <a:latin typeface="Times New Roman" pitchFamily="18" charset="0"/>
              <a:ea typeface="宋体" pitchFamily="2" charset="-122"/>
            </a:endParaRPr>
          </a:p>
        </p:txBody>
      </p:sp>
      <p:sp>
        <p:nvSpPr>
          <p:cNvPr id="17" name="Rectangle 14"/>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itchFamily="18" charset="0"/>
              <a:ea typeface="宋体" pitchFamily="2" charset="-122"/>
            </a:endParaRPr>
          </a:p>
        </p:txBody>
      </p:sp>
      <p:sp>
        <p:nvSpPr>
          <p:cNvPr id="20" name="Line 11"/>
          <p:cNvSpPr>
            <a:spLocks noChangeShapeType="1"/>
          </p:cNvSpPr>
          <p:nvPr userDrawn="1"/>
        </p:nvSpPr>
        <p:spPr bwMode="auto">
          <a:xfrm>
            <a:off x="36513" y="48587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21" name="Line 12"/>
          <p:cNvSpPr>
            <a:spLocks noChangeShapeType="1"/>
          </p:cNvSpPr>
          <p:nvPr userDrawn="1"/>
        </p:nvSpPr>
        <p:spPr bwMode="auto">
          <a:xfrm>
            <a:off x="2411760" y="234737"/>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22" name="Line 17"/>
          <p:cNvSpPr>
            <a:spLocks noChangeShapeType="1"/>
          </p:cNvSpPr>
          <p:nvPr userDrawn="1"/>
        </p:nvSpPr>
        <p:spPr bwMode="auto">
          <a:xfrm>
            <a:off x="36513" y="5147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23" name="Line 12"/>
          <p:cNvSpPr>
            <a:spLocks noChangeShapeType="1"/>
          </p:cNvSpPr>
          <p:nvPr userDrawn="1"/>
        </p:nvSpPr>
        <p:spPr bwMode="auto">
          <a:xfrm>
            <a:off x="2445268" y="231773"/>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Tree>
  </p:cSld>
  <p:clrMap bg1="lt1" tx1="dk1" bg2="lt2" tx2="dk2" accent1="accent1" accent2="accent2" accent3="accent3" accent4="accent4" accent5="accent5" accent6="accent6" hlink="hlink" folHlink="folHlink"/>
  <p:sldLayoutIdLst>
    <p:sldLayoutId id="2147483784" r:id="rId1"/>
  </p:sldLayoutIdLst>
  <p:txStyles>
    <p:title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p:titleStyle>
    <p:body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0.wmf"/></Relationships>
</file>

<file path=ppt/slides/_rels/slide5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3.w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08-1-2-&#27983;&#35272;&#25991;&#26723;&#20363;&#23376;-&#36797;&#27827;&#27833;&#30000;&#29615;&#22659;&#20445;&#25252;&#20449;&#24687;&#31995;&#32479;.ppt"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hyperlink" Target="08-1-3-&#27983;&#35272;&#25991;&#26723;&#20363;&#23376;-&#22823;&#24198;&#28860;&#21270;&#28860;&#21270;&#24314;&#35774;&#39033;&#30446;&#21518;&#35780;&#20215;&#31995;&#32479;.ppt"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08-1-4-&#21704;&#24037;&#22823;&#36719;&#20214;&#23398;&#38498;&#24037;&#20316;&#27969;&#31243;&#25991;&#26723;&#32534;&#20889;&#35268;&#33539;.doc"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hyperlink" Target="08-1-6-&#22823;&#24198;&#28860;&#21270;&#20844;&#21496;&#21518;&#35780;&#20215;&#24037;&#20316;&#27969;&#31243;&#22270;.ppt" TargetMode="External"/><Relationship Id="rId4" Type="http://schemas.openxmlformats.org/officeDocument/2006/relationships/hyperlink" Target="08-1-5-&#29289;&#19994;&#31649;&#29702;&#26381;&#21153;&#36153;&#26085;&#24120;&#25910;&#21462;&#24037;&#20316;&#27969;&#31243;&#22270;.doc"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hyperlink" Target="08-1-1-&#35266;&#23519;&#12289;&#20307;&#39564;.pp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AutoShape 2"/>
          <p:cNvSpPr>
            <a:spLocks noChangeArrowheads="1"/>
          </p:cNvSpPr>
          <p:nvPr/>
        </p:nvSpPr>
        <p:spPr bwMode="auto">
          <a:xfrm>
            <a:off x="1547816" y="1772817"/>
            <a:ext cx="6048375" cy="4508252"/>
          </a:xfrm>
          <a:prstGeom prst="flowChartProcess">
            <a:avLst/>
          </a:prstGeom>
          <a:noFill/>
          <a:ln w="9525">
            <a:solidFill>
              <a:srgbClr val="C0C0C0"/>
            </a:solidFill>
            <a:miter lim="800000"/>
            <a:headEnd/>
            <a:tailEnd/>
          </a:ln>
          <a:effectLst/>
          <a:extLst>
            <a:ext uri="{909E8E84-426E-40DD-AFC4-6F175D3DCCD1}">
              <a14:hiddenFill xmlns:a14="http://schemas.microsoft.com/office/drawing/2010/main">
                <a:solidFill>
                  <a:srgbClr val="CCFFCC">
                    <a:alpha val="8117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任课教师： </a:t>
            </a:r>
            <a:r>
              <a:rPr kumimoji="1" lang="zh-CN" altLang="en-US" sz="2800" b="1" i="0" u="none" strike="noStrike" kern="1200" cap="none" spc="0" normalizeH="0" baseline="0" noProof="0" dirty="0">
                <a:ln>
                  <a:noFill/>
                </a:ln>
                <a:solidFill>
                  <a:srgbClr val="A50021"/>
                </a:solidFill>
                <a:effectLst/>
                <a:uLnTx/>
                <a:uFillTx/>
                <a:latin typeface="Times New Roman"/>
                <a:ea typeface="华文行楷" panose="02010800040101010101" pitchFamily="2" charset="-122"/>
                <a:cs typeface="+mn-cs"/>
              </a:rPr>
              <a:t>范 国 祥</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电        话：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0451-86418876-811(O)</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                                      13199561265(Mobile)</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 邮        箱：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fgx@hit.edu.cn</a:t>
            </a:r>
          </a:p>
          <a:p>
            <a:pPr marL="0" marR="0" lvl="0" indent="0" algn="l" defTabSz="914400" rtl="0" eaLnBrk="1" fontAlgn="base" latinLnBrk="0" hangingPunct="1">
              <a:lnSpc>
                <a:spcPts val="3800"/>
              </a:lnSpc>
              <a:spcBef>
                <a:spcPct val="0"/>
              </a:spcBef>
              <a:spcAft>
                <a:spcPct val="0"/>
              </a:spcAft>
              <a:buClrTx/>
              <a:buSzTx/>
              <a:buFontTx/>
              <a:buNone/>
              <a:tabLst/>
              <a:defRPr/>
            </a:pPr>
            <a:endParaRPr kumimoji="0" lang="en-US" altLang="zh-CN" sz="2200" b="1" i="0" u="none" strike="noStrike" kern="1200" cap="none" spc="0" normalizeH="0" baseline="0" noProof="0" dirty="0">
              <a:ln>
                <a:noFill/>
              </a:ln>
              <a:solidFill>
                <a:srgbClr val="A50021"/>
              </a:solidFill>
              <a:effectLst/>
              <a:uLnTx/>
              <a:uFillTx/>
              <a:latin typeface="宋体" panose="02010600030101010101" pitchFamily="2" charset="-122"/>
              <a:ea typeface="宋体" panose="02010600030101010101" pitchFamily="2" charset="-122"/>
              <a:cs typeface="+mn-cs"/>
            </a:endParaRPr>
          </a:p>
          <a:p>
            <a:pPr marL="0" marR="0" lvl="0" indent="0" algn="ctr" defTabSz="914400" rtl="0" eaLnBrk="1" fontAlgn="base" latinLnBrk="0" hangingPunct="1">
              <a:lnSpc>
                <a:spcPts val="3800"/>
              </a:lnSpc>
              <a:spcBef>
                <a:spcPts val="0"/>
              </a:spcBef>
              <a:spcAft>
                <a:spcPts val="0"/>
              </a:spcAft>
              <a:buClrTx/>
              <a:buSzTx/>
              <a:buFontTx/>
              <a:buNone/>
              <a:tabLst/>
              <a:defRPr/>
            </a:pPr>
            <a:r>
              <a:rPr kumimoji="1" lang="zh-CN" altLang="zh-CN" sz="2800" b="1" i="0" u="none" strike="noStrike" kern="1200" cap="none" spc="0" normalizeH="0" baseline="0" noProof="0" dirty="0">
                <a:ln>
                  <a:noFill/>
                </a:ln>
                <a:solidFill>
                  <a:srgbClr val="660066"/>
                </a:solidFill>
                <a:effectLst/>
                <a:uLnTx/>
                <a:uFillTx/>
                <a:latin typeface="华文行楷" panose="02010800040101010101" pitchFamily="2" charset="-122"/>
                <a:ea typeface="华文行楷" panose="02010800040101010101" pitchFamily="2" charset="-122"/>
                <a:cs typeface="+mn-cs"/>
              </a:rPr>
              <a:t>哈工大计算学部</a:t>
            </a:r>
            <a:r>
              <a:rPr kumimoji="1" lang="en-US" altLang="zh-CN" sz="2800" b="1" i="0" u="none" strike="noStrike" kern="1200" cap="none" spc="0" normalizeH="0" baseline="0" noProof="0" dirty="0">
                <a:ln>
                  <a:noFill/>
                </a:ln>
                <a:solidFill>
                  <a:srgbClr val="660066"/>
                </a:solidFill>
                <a:effectLst/>
                <a:uLnTx/>
                <a:uFillTx/>
                <a:latin typeface="华文行楷" panose="02010800040101010101" pitchFamily="2" charset="-122"/>
                <a:ea typeface="华文行楷" panose="02010800040101010101" pitchFamily="2" charset="-122"/>
                <a:cs typeface="+mn-cs"/>
              </a:rPr>
              <a:t>/</a:t>
            </a:r>
            <a:endParaRPr kumimoji="1" lang="zh-CN"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ts val="3800"/>
              </a:lnSpc>
              <a:spcBef>
                <a:spcPts val="0"/>
              </a:spcBef>
              <a:spcAft>
                <a:spcPts val="0"/>
              </a:spcAft>
              <a:buClrTx/>
              <a:buSzTx/>
              <a:buFontTx/>
              <a:buNone/>
              <a:tabLst/>
              <a:defRPr/>
            </a:pPr>
            <a:r>
              <a:rPr kumimoji="1" lang="zh-CN" altLang="zh-CN" sz="2800" b="1" i="0" u="none" strike="noStrike" kern="1200" cap="none" spc="0" normalizeH="0" baseline="0" noProof="0" dirty="0">
                <a:ln>
                  <a:noFill/>
                </a:ln>
                <a:solidFill>
                  <a:srgbClr val="660066"/>
                </a:solidFill>
                <a:effectLst/>
                <a:uLnTx/>
                <a:uFillTx/>
                <a:latin typeface="华文行楷" panose="02010800040101010101" pitchFamily="2" charset="-122"/>
                <a:ea typeface="华文行楷" panose="02010800040101010101" pitchFamily="2" charset="-122"/>
                <a:cs typeface="+mn-cs"/>
              </a:rPr>
              <a:t>国家示范性软件学院</a:t>
            </a:r>
            <a:endParaRPr kumimoji="1" lang="zh-CN"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ts val="3800"/>
              </a:lnSpc>
              <a:spcBef>
                <a:spcPts val="0"/>
              </a:spcBef>
              <a:spcAft>
                <a:spcPts val="0"/>
              </a:spcAft>
              <a:buClrTx/>
              <a:buSzTx/>
              <a:buFontTx/>
              <a:buNone/>
              <a:tabLst/>
              <a:defRPr/>
            </a:pPr>
            <a:r>
              <a:rPr kumimoji="1" lang="zh-CN" altLang="zh-CN" sz="28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软件工程教研室</a:t>
            </a:r>
            <a:endParaRPr kumimoji="1" lang="zh-CN"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ts val="3800"/>
              </a:lnSpc>
              <a:spcBef>
                <a:spcPts val="0"/>
              </a:spcBef>
              <a:spcAft>
                <a:spcPts val="0"/>
              </a:spcAft>
              <a:buClrTx/>
              <a:buSzTx/>
              <a:buFontTx/>
              <a:buNone/>
              <a:tabLst/>
              <a:defRPr/>
            </a:pPr>
            <a:r>
              <a:rPr kumimoji="1" lang="zh-CN" altLang="zh-CN" sz="4000" b="1" i="0" u="none" strike="noStrike" kern="1200" cap="none" spc="0" normalizeH="0" baseline="0" noProof="0" dirty="0">
                <a:ln>
                  <a:noFill/>
                </a:ln>
                <a:solidFill>
                  <a:srgbClr val="3333CC"/>
                </a:solidFill>
                <a:effectLst/>
                <a:uLnTx/>
                <a:uFillTx/>
                <a:latin typeface="Times New Roman" panose="02020603050405020304" pitchFamily="18" charset="0"/>
                <a:ea typeface="Times New Roman" panose="02020603050405020304" pitchFamily="18" charset="0"/>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panose="02020603050405020304" pitchFamily="18" charset="0"/>
                <a:ea typeface="华文行楷" panose="02010800040101010101" pitchFamily="2" charset="-122"/>
                <a:cs typeface="+mn-cs"/>
              </a:rPr>
              <a:t>2021. </a:t>
            </a:r>
            <a:r>
              <a:rPr lang="en-US" altLang="zh-CN" b="1" dirty="0">
                <a:solidFill>
                  <a:srgbClr val="3333CC"/>
                </a:solidFill>
                <a:ea typeface="华文行楷" panose="02010800040101010101" pitchFamily="2" charset="-122"/>
              </a:rPr>
              <a:t>11</a:t>
            </a:r>
            <a:endParaRPr kumimoji="1" lang="zh-CN"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软件过程与工具</a:t>
            </a: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b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b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Software Process and Tools</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408175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blinds(horizontal)">
                                      <p:cBhvr>
                                        <p:cTn id="7" dur="30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根本原因是什么？</a:t>
            </a:r>
          </a:p>
        </p:txBody>
      </p:sp>
      <p:sp>
        <p:nvSpPr>
          <p:cNvPr id="4" name="AutoShape 3"/>
          <p:cNvSpPr>
            <a:spLocks noChangeArrowheads="1"/>
          </p:cNvSpPr>
          <p:nvPr/>
        </p:nvSpPr>
        <p:spPr bwMode="auto">
          <a:xfrm>
            <a:off x="899592" y="1628800"/>
            <a:ext cx="7129462" cy="3960440"/>
          </a:xfrm>
          <a:prstGeom prst="irregularSeal2">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latin typeface="楷体" panose="02010609060101010101" pitchFamily="49" charset="-122"/>
                <a:ea typeface="楷体" panose="02010609060101010101" pitchFamily="49" charset="-122"/>
              </a:rPr>
              <a:t>需求的鸿沟</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期望差异</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a:t>
            </a:r>
          </a:p>
          <a:p>
            <a:pPr algn="ctr" eaLnBrk="1" hangingPunct="1"/>
            <a:r>
              <a:rPr lang="zh-CN" altLang="en-US" sz="2400" b="1" dirty="0">
                <a:latin typeface="楷体" panose="02010609060101010101" pitchFamily="49" charset="-122"/>
                <a:ea typeface="楷体" panose="02010609060101010101" pitchFamily="49" charset="-122"/>
              </a:rPr>
              <a:t>开发者开发的与用户所想得到</a:t>
            </a:r>
          </a:p>
          <a:p>
            <a:pPr algn="ctr" eaLnBrk="1" hangingPunct="1"/>
            <a:r>
              <a:rPr lang="zh-CN" altLang="en-US" sz="2400" b="1" dirty="0">
                <a:latin typeface="楷体" panose="02010609060101010101" pitchFamily="49" charset="-122"/>
                <a:ea typeface="楷体" panose="02010609060101010101" pitchFamily="49" charset="-122"/>
              </a:rPr>
              <a:t>的软件存在着巨大期望差异！</a:t>
            </a:r>
          </a:p>
        </p:txBody>
      </p:sp>
    </p:spTree>
    <p:extLst>
      <p:ext uri="{BB962C8B-B14F-4D97-AF65-F5344CB8AC3E}">
        <p14:creationId xmlns:p14="http://schemas.microsoft.com/office/powerpoint/2010/main" val="3730479781"/>
      </p:ext>
    </p:extLst>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pic>
        <p:nvPicPr>
          <p:cNvPr id="3" name="Picture 2" descr="BD07153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3933825"/>
            <a:ext cx="1995488"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什么是“软件需求”</a:t>
            </a:r>
          </a:p>
        </p:txBody>
      </p:sp>
      <p:sp>
        <p:nvSpPr>
          <p:cNvPr id="5"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软件需求</a:t>
            </a:r>
            <a:r>
              <a:rPr lang="en-US" altLang="zh-CN" dirty="0"/>
              <a:t>(Software Requirements)</a:t>
            </a:r>
            <a:r>
              <a:rPr lang="zh-CN" altLang="en-US" dirty="0"/>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用户解决问题以达到特定目标所需的能力（</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Capability</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系统或系统构件要满足的合同、标准、规范或其他正式文档所需具备的能力（</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Capability</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——IEEE, 1997</a:t>
            </a:r>
          </a:p>
          <a:p>
            <a:pPr eaLnBrk="1" hangingPunct="1"/>
            <a:r>
              <a:rPr lang="zh-CN" altLang="en-US" dirty="0"/>
              <a:t>软件需求：</a:t>
            </a:r>
            <a:r>
              <a:rPr lang="zh-CN" altLang="en-US" dirty="0">
                <a:solidFill>
                  <a:srgbClr val="0000FF"/>
                </a:solidFill>
                <a:latin typeface="楷体" panose="02010609060101010101" pitchFamily="49" charset="-122"/>
                <a:ea typeface="楷体" panose="02010609060101010101" pitchFamily="49" charset="-122"/>
              </a:rPr>
              <a:t>以一种清晰、简洁、一致且无二义性的方式，描述用户对目标软件系统在功能、行为、性能、设计约束等方面的期望，是在开发过程中对系统的约束</a:t>
            </a:r>
          </a:p>
          <a:p>
            <a:pPr eaLnBrk="1" hangingPunct="1"/>
            <a:endParaRPr lang="zh-CN" altLang="en-US" dirty="0">
              <a:solidFill>
                <a:srgbClr val="0000FF"/>
              </a:solidFill>
              <a:ea typeface="楷体_GB2312" panose="02010609030101010101" pitchFamily="49" charset="-122"/>
            </a:endParaRPr>
          </a:p>
          <a:p>
            <a:pPr eaLnBrk="1" hangingPunct="1"/>
            <a:r>
              <a:rPr lang="zh-CN" altLang="en-US" dirty="0"/>
              <a:t>需求通常用于表达</a:t>
            </a:r>
            <a:r>
              <a:rPr lang="zh-CN" altLang="en-US" dirty="0">
                <a:solidFill>
                  <a:srgbClr val="FF0000"/>
                </a:solidFill>
                <a:ea typeface="楷体_GB2312" panose="02010609030101010101" pitchFamily="49" charset="-122"/>
              </a:rPr>
              <a:t>“做什么”</a:t>
            </a:r>
            <a:r>
              <a:rPr lang="zh-CN" altLang="en-US" dirty="0"/>
              <a:t>，而不描述“</a:t>
            </a:r>
            <a:r>
              <a:rPr lang="zh-CN" altLang="en-US" dirty="0">
                <a:solidFill>
                  <a:srgbClr val="0000FF"/>
                </a:solidFill>
                <a:ea typeface="楷体_GB2312" panose="02010609030101010101" pitchFamily="49" charset="-122"/>
              </a:rPr>
              <a:t>如何做</a:t>
            </a:r>
            <a:r>
              <a:rPr lang="zh-CN" altLang="en-US" dirty="0"/>
              <a:t>”</a:t>
            </a:r>
          </a:p>
          <a:p>
            <a:pPr lvl="1" eaLnBrk="1" hangingPunct="1"/>
            <a:endParaRPr lang="en-US" altLang="zh-CN" dirty="0"/>
          </a:p>
        </p:txBody>
      </p:sp>
    </p:spTree>
    <p:extLst>
      <p:ext uri="{BB962C8B-B14F-4D97-AF65-F5344CB8AC3E}">
        <p14:creationId xmlns:p14="http://schemas.microsoft.com/office/powerpoint/2010/main" val="374405867"/>
      </p:ext>
    </p:extLst>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软件需求”</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的作用</a:t>
            </a:r>
          </a:p>
        </p:txBody>
      </p:sp>
      <p:sp>
        <p:nvSpPr>
          <p:cNvPr id="4" name="Rectangle 3"/>
          <p:cNvSpPr txBox="1">
            <a:spLocks noChangeArrowheads="1"/>
          </p:cNvSpPr>
          <p:nvPr/>
        </p:nvSpPr>
        <p:spPr>
          <a:xfrm>
            <a:off x="395288" y="1484313"/>
            <a:ext cx="79930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需求是质量的基础（</a:t>
            </a:r>
            <a:r>
              <a:rPr lang="en-US" altLang="zh-CN" dirty="0"/>
              <a:t>Requirement is the Basics of Quality</a:t>
            </a:r>
            <a:r>
              <a:rPr lang="zh-CN" altLang="en-US" dirty="0"/>
              <a:t>）</a:t>
            </a:r>
            <a:endParaRPr lang="en-US" altLang="zh-CN" dirty="0"/>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充分理解现实中的业务问题，并作为软件设计的基础</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为软件项目的成本、时间、风险估计提供准确的依据</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减少开发工作量，避免将时间与资源浪费在设计与实现错误的需求上</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通过提供需求文档和需求基线，来有效的管理系统演化与变更</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作为客户与开发团队之间正式合同的一部分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为最终的验收测试提供标准和依据</a:t>
            </a:r>
          </a:p>
        </p:txBody>
      </p:sp>
    </p:spTree>
    <p:extLst>
      <p:ext uri="{BB962C8B-B14F-4D97-AF65-F5344CB8AC3E}">
        <p14:creationId xmlns:p14="http://schemas.microsoft.com/office/powerpoint/2010/main" val="1808816583"/>
      </p:ext>
    </p:extLst>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关于“需求”的例子</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Course Registration System(</a:t>
            </a:r>
            <a:r>
              <a:rPr lang="zh-CN" altLang="en-US" dirty="0"/>
              <a:t>学生选课系统</a:t>
            </a:r>
            <a:r>
              <a:rPr lang="en-US" altLang="zh-CN" dirty="0"/>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某大学希望采用计算机管理学生的选课</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学生可以在一个学期开始之前选择该学期开设的某些课程</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老师可以使用选课系统获得选课学生的名单，并登记学生的课程学习成绩</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学生不希望自己的学习成绩被他人查阅</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你可以补充吗？</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p>
          <a:p>
            <a:pPr eaLnBrk="1" hangingPunct="1"/>
            <a:r>
              <a:rPr lang="zh-CN" altLang="en-US" dirty="0"/>
              <a:t>以下描述是否属于需求？为什么？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JDBC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Oracle</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数据库</a:t>
            </a:r>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CourseDB</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建立连接，并使用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T-SQL</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语句从</a:t>
            </a:r>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CourseOffering</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数据表中获得课程的开设信息</a:t>
            </a:r>
          </a:p>
          <a:p>
            <a:pPr eaLnBrk="1" hangingPunct="1"/>
            <a:endParaRPr lang="en-US" altLang="zh-CN" dirty="0"/>
          </a:p>
        </p:txBody>
      </p:sp>
    </p:spTree>
    <p:extLst>
      <p:ext uri="{BB962C8B-B14F-4D97-AF65-F5344CB8AC3E}">
        <p14:creationId xmlns:p14="http://schemas.microsoft.com/office/powerpoint/2010/main" val="3573965167"/>
      </p:ext>
    </p:extLst>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软件需求与需求获取</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软件需求的定义</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2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需求的分类</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好的需求与坏的需求</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需求工程</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5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软件需求与软件工程其他要素的关系</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6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与需求工程有关的潜在风险</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需求获取方法</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p>
        </p:txBody>
      </p:sp>
    </p:spTree>
    <p:extLst>
      <p:ext uri="{BB962C8B-B14F-4D97-AF65-F5344CB8AC3E}">
        <p14:creationId xmlns:p14="http://schemas.microsoft.com/office/powerpoint/2010/main" val="3692048644"/>
      </p:ext>
    </p:extLst>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不同层次的软件需求</a:t>
            </a:r>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val="3651520379"/>
              </p:ext>
            </p:extLst>
          </p:nvPr>
        </p:nvGraphicFramePr>
        <p:xfrm>
          <a:off x="647328" y="1412776"/>
          <a:ext cx="7885112" cy="4752975"/>
        </p:xfrm>
        <a:graphic>
          <a:graphicData uri="http://schemas.openxmlformats.org/presentationml/2006/ole">
            <mc:AlternateContent xmlns:mc="http://schemas.openxmlformats.org/markup-compatibility/2006">
              <mc:Choice xmlns:v="urn:schemas-microsoft-com:vml" Requires="v">
                <p:oleObj name="演示文稿" r:id="rId3" imgW="3329869" imgH="2497746" progId="PowerPoint.Show.8">
                  <p:embed/>
                </p:oleObj>
              </mc:Choice>
              <mc:Fallback>
                <p:oleObj name="演示文稿" r:id="rId3" imgW="3329869" imgH="2497746" progId="PowerPoint.Show.8">
                  <p:embed/>
                  <p:pic>
                    <p:nvPicPr>
                      <p:cNvPr id="33795" name="Object 3">
                        <a:hlinkClick r:id="" action="ppaction://ole?verb=0"/>
                      </p:cNvPr>
                      <p:cNvPicPr>
                        <a:picLocks noChangeAspect="1" noChangeArrowheads="1"/>
                      </p:cNvPicPr>
                      <p:nvPr/>
                    </p:nvPicPr>
                    <p:blipFill>
                      <a:blip r:embed="rId4"/>
                      <a:srcRect t="3796" r="3320" b="18500"/>
                      <a:stretch>
                        <a:fillRect/>
                      </a:stretch>
                    </p:blipFill>
                    <p:spPr bwMode="auto">
                      <a:xfrm>
                        <a:off x="647328" y="1412776"/>
                        <a:ext cx="7885112"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53576115"/>
      </p:ext>
    </p:extLst>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业务需求</a:t>
            </a:r>
          </a:p>
        </p:txBody>
      </p:sp>
      <p:sp>
        <p:nvSpPr>
          <p:cNvPr id="4" name="Rectangle 4"/>
          <p:cNvSpPr txBox="1">
            <a:spLocks noChangeArrowheads="1"/>
          </p:cNvSpPr>
          <p:nvPr/>
        </p:nvSpPr>
        <p:spPr>
          <a:xfrm>
            <a:off x="395288" y="1267991"/>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FF0000"/>
                </a:solidFill>
                <a:ea typeface="楷体_GB2312" panose="02010609030101010101" pitchFamily="49" charset="-122"/>
              </a:rPr>
              <a:t>业务需求</a:t>
            </a:r>
            <a:r>
              <a:rPr lang="en-US" altLang="zh-CN" dirty="0">
                <a:solidFill>
                  <a:srgbClr val="FF0000"/>
                </a:solidFill>
                <a:ea typeface="楷体_GB2312" panose="02010609030101010101" pitchFamily="49" charset="-122"/>
              </a:rPr>
              <a:t>(Business Requirements)</a:t>
            </a:r>
            <a:r>
              <a:rPr lang="zh-CN" altLang="en-US" dirty="0">
                <a:solidFill>
                  <a:srgbClr val="FF0000"/>
                </a:solidFill>
                <a:ea typeface="楷体_GB2312" panose="02010609030101010101" pitchFamily="49" charset="-122"/>
              </a:rPr>
              <a:t>：</a:t>
            </a:r>
            <a:r>
              <a:rPr lang="zh-CN" altLang="en-US" dirty="0"/>
              <a:t>客户对于系统的</a:t>
            </a:r>
            <a:r>
              <a:rPr lang="zh-CN" altLang="en-US" dirty="0">
                <a:solidFill>
                  <a:srgbClr val="0000FF"/>
                </a:solidFill>
                <a:ea typeface="楷体_GB2312" panose="02010609030101010101" pitchFamily="49" charset="-122"/>
              </a:rPr>
              <a:t>高层次目标要求</a:t>
            </a:r>
            <a:r>
              <a:rPr lang="en-US" altLang="zh-CN" dirty="0">
                <a:solidFill>
                  <a:srgbClr val="0000FF"/>
                </a:solidFill>
                <a:ea typeface="楷体_GB2312" panose="02010609030101010101" pitchFamily="49" charset="-122"/>
              </a:rPr>
              <a:t>(high-level objectives)</a:t>
            </a:r>
            <a:r>
              <a:rPr lang="en-US" altLang="zh-CN" dirty="0"/>
              <a:t> </a:t>
            </a:r>
            <a:r>
              <a:rPr lang="zh-CN" altLang="en-US" dirty="0"/>
              <a:t>，定义了项目的</a:t>
            </a:r>
            <a:r>
              <a:rPr lang="zh-CN" altLang="en-US" dirty="0">
                <a:solidFill>
                  <a:srgbClr val="0000FF"/>
                </a:solidFill>
                <a:ea typeface="楷体_GB2312" panose="02010609030101010101" pitchFamily="49" charset="-122"/>
              </a:rPr>
              <a:t>远景和范畴</a:t>
            </a:r>
            <a:r>
              <a:rPr lang="en-US" altLang="zh-CN" dirty="0">
                <a:solidFill>
                  <a:srgbClr val="0000FF"/>
                </a:solidFill>
                <a:ea typeface="楷体_GB2312" panose="02010609030101010101" pitchFamily="49" charset="-122"/>
              </a:rPr>
              <a:t>(vision and scope)</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业务：属于哪类业务范畴？应完成什么功能？为何目的？</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客户：软件为谁服务？目标客户是谁？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特性：区别于其他竞争产品的特性是什么？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价值：商业价值体现在哪些方面？</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优先级：功能特性的优先级次序是什么？</a:t>
            </a:r>
            <a:endParaRPr lang="zh-CN" altLang="en-US" dirty="0"/>
          </a:p>
          <a:p>
            <a:pPr eaLnBrk="1" hangingPunct="1"/>
            <a:r>
              <a:rPr lang="en-US" altLang="zh-CN" dirty="0"/>
              <a:t>[</a:t>
            </a:r>
            <a:r>
              <a:rPr lang="zh-CN" altLang="en-US" dirty="0"/>
              <a:t>例</a:t>
            </a:r>
            <a:r>
              <a:rPr lang="en-US" altLang="zh-CN" dirty="0"/>
              <a:t>]“</a:t>
            </a:r>
            <a:r>
              <a:rPr lang="zh-CN" altLang="en-US" dirty="0"/>
              <a:t>图书资料管理系统”的业务需求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该系统使用计算机实现图书资料的日常管理，提高工作效率和服务质量</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该系统可让用户在网络上查询与浏览电子资料，改变原有借阅模式</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由于版权的限制，某些电子资料只能浏览</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打印，但不能下载</a:t>
            </a:r>
          </a:p>
          <a:p>
            <a:pPr eaLnBrk="1" hangingPunct="1"/>
            <a:endParaRPr lang="en-US" altLang="zh-CN" dirty="0"/>
          </a:p>
        </p:txBody>
      </p:sp>
    </p:spTree>
    <p:extLst>
      <p:ext uri="{BB962C8B-B14F-4D97-AF65-F5344CB8AC3E}">
        <p14:creationId xmlns:p14="http://schemas.microsoft.com/office/powerpoint/2010/main" val="431879627"/>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用户需求</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FF0000"/>
                </a:solidFill>
                <a:ea typeface="楷体_GB2312" panose="02010609030101010101" pitchFamily="49" charset="-122"/>
              </a:rPr>
              <a:t>用户需求</a:t>
            </a:r>
            <a:r>
              <a:rPr lang="en-US" altLang="zh-CN" dirty="0">
                <a:solidFill>
                  <a:srgbClr val="FF0000"/>
                </a:solidFill>
                <a:ea typeface="楷体_GB2312" panose="02010609030101010101" pitchFamily="49" charset="-122"/>
              </a:rPr>
              <a:t>(User Requirements)</a:t>
            </a:r>
            <a:r>
              <a:rPr lang="zh-CN" altLang="en-US" dirty="0">
                <a:solidFill>
                  <a:srgbClr val="FF0000"/>
                </a:solidFill>
                <a:ea typeface="楷体_GB2312" panose="02010609030101010101" pitchFamily="49" charset="-122"/>
              </a:rPr>
              <a:t>：</a:t>
            </a:r>
            <a:r>
              <a:rPr lang="zh-CN" altLang="en-US" dirty="0"/>
              <a:t>从用户角度描述的</a:t>
            </a:r>
            <a:r>
              <a:rPr lang="zh-CN" altLang="en-US" dirty="0">
                <a:solidFill>
                  <a:srgbClr val="0000FF"/>
                </a:solidFill>
                <a:ea typeface="楷体_GB2312" panose="02010609030101010101" pitchFamily="49" charset="-122"/>
              </a:rPr>
              <a:t>系统功能需求与非功能需求</a:t>
            </a:r>
            <a:r>
              <a:rPr lang="zh-CN" altLang="en-US" dirty="0"/>
              <a:t>，通常只涉及系统的</a:t>
            </a:r>
            <a:r>
              <a:rPr lang="zh-CN" altLang="en-US" dirty="0">
                <a:solidFill>
                  <a:srgbClr val="0000FF"/>
                </a:solidFill>
                <a:ea typeface="楷体_GB2312" panose="02010609030101010101" pitchFamily="49" charset="-122"/>
              </a:rPr>
              <a:t>外部行为</a:t>
            </a:r>
            <a:r>
              <a:rPr lang="zh-CN" altLang="en-US" dirty="0"/>
              <a:t>而不涉及内部特性</a:t>
            </a:r>
          </a:p>
          <a:p>
            <a:pPr eaLnBrk="1" hangingPunct="1"/>
            <a:r>
              <a:rPr lang="en-US" altLang="zh-CN" dirty="0"/>
              <a:t>[</a:t>
            </a:r>
            <a:r>
              <a:rPr lang="zh-CN" altLang="en-US" dirty="0"/>
              <a:t>例</a:t>
            </a:r>
            <a:r>
              <a:rPr lang="en-US" altLang="zh-CN" dirty="0"/>
              <a:t>]</a:t>
            </a:r>
            <a:r>
              <a:rPr lang="zh-CN" altLang="en-US" dirty="0"/>
              <a:t>用户可以通过</a:t>
            </a:r>
            <a:r>
              <a:rPr lang="en-US" altLang="zh-CN" dirty="0"/>
              <a:t>Internet</a:t>
            </a:r>
            <a:r>
              <a:rPr lang="zh-CN" altLang="en-US" dirty="0"/>
              <a:t>随时查询图书信息和个人借阅情况，并可以快速查找和浏览需要的电子资料：</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Internet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查询图书信息</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Internet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浏览个人借阅情况</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Internet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查找和浏览电子资料</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非功能需求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随时、快速</a:t>
            </a:r>
          </a:p>
        </p:txBody>
      </p:sp>
    </p:spTree>
    <p:extLst>
      <p:ext uri="{BB962C8B-B14F-4D97-AF65-F5344CB8AC3E}">
        <p14:creationId xmlns:p14="http://schemas.microsoft.com/office/powerpoint/2010/main" val="1702006599"/>
      </p:ext>
    </p:extLst>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业务需求与用户需求的对比</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业务需求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由于实行学分制管理，学校领导希望用计算机管理学生选课</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课程信息维护、选课管理、课程成绩登记和查询等业务全部由手工方式改为计算机应用</a:t>
            </a:r>
          </a:p>
          <a:p>
            <a:pPr eaLnBrk="1" hangingPunct="1"/>
            <a:r>
              <a:rPr lang="zh-CN" altLang="en-US" dirty="0"/>
              <a:t>用户需求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教务管理员希望能够增加、修改和删除学校的课程目录，并且设置各学期课程的开设信息</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学生希望能够在学期开始之前查询所有开设课程的详细信息，并能够通过校园网进行选课</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学生希望在选课期间系统能够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24</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小时使用，系统使用方便快捷</a:t>
            </a:r>
          </a:p>
        </p:txBody>
      </p:sp>
    </p:spTree>
    <p:extLst>
      <p:ext uri="{BB962C8B-B14F-4D97-AF65-F5344CB8AC3E}">
        <p14:creationId xmlns:p14="http://schemas.microsoft.com/office/powerpoint/2010/main" val="449477767"/>
      </p:ext>
    </p:extLst>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功能需求</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FF0000"/>
                </a:solidFill>
                <a:ea typeface="楷体_GB2312" panose="02010609030101010101" pitchFamily="49" charset="-122"/>
              </a:rPr>
              <a:t>功能需求</a:t>
            </a:r>
            <a:r>
              <a:rPr lang="en-US" altLang="zh-CN" dirty="0">
                <a:solidFill>
                  <a:srgbClr val="FF0000"/>
                </a:solidFill>
                <a:ea typeface="楷体_GB2312" panose="02010609030101010101" pitchFamily="49" charset="-122"/>
              </a:rPr>
              <a:t>(Functional Requirements, FR)</a:t>
            </a:r>
            <a:r>
              <a:rPr lang="zh-CN" altLang="en-US" dirty="0">
                <a:solidFill>
                  <a:srgbClr val="FF0000"/>
                </a:solidFill>
                <a:ea typeface="楷体_GB2312" panose="02010609030101010101" pitchFamily="49" charset="-122"/>
              </a:rPr>
              <a:t>：</a:t>
            </a:r>
            <a:r>
              <a:rPr lang="zh-CN" altLang="en-US" dirty="0"/>
              <a:t>系统应该提供的</a:t>
            </a:r>
            <a:r>
              <a:rPr lang="zh-CN" altLang="en-US" dirty="0">
                <a:solidFill>
                  <a:srgbClr val="0000FF"/>
                </a:solidFill>
                <a:ea typeface="楷体_GB2312" panose="02010609030101010101" pitchFamily="49" charset="-122"/>
              </a:rPr>
              <a:t>功能或服务</a:t>
            </a:r>
            <a:r>
              <a:rPr lang="zh-CN" altLang="en-US" dirty="0"/>
              <a:t>，通常涉及用户或外部系统与该系统之间的交互，不考虑系统内部的实现细节</a:t>
            </a:r>
          </a:p>
          <a:p>
            <a:pPr eaLnBrk="1" hangingPunct="1"/>
            <a:endParaRPr lang="zh-CN" altLang="en-US" dirty="0"/>
          </a:p>
          <a:p>
            <a:pPr eaLnBrk="1" hangingPunct="1"/>
            <a:r>
              <a:rPr lang="en-US" altLang="zh-CN" dirty="0"/>
              <a:t>[</a:t>
            </a:r>
            <a:r>
              <a:rPr lang="zh-CN" altLang="en-US" dirty="0"/>
              <a:t>例</a:t>
            </a:r>
            <a:r>
              <a:rPr lang="en-US" altLang="zh-CN" dirty="0"/>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用户可从图书资料库中查询或者选择其中一个子集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系统可提供适当的浏览器供用户阅读馆藏文献</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用户每次借阅图书应对应一个唯一的标识号，它被记录到用户的账户上</a:t>
            </a:r>
          </a:p>
        </p:txBody>
      </p:sp>
    </p:spTree>
    <p:extLst>
      <p:ext uri="{BB962C8B-B14F-4D97-AF65-F5344CB8AC3E}">
        <p14:creationId xmlns:p14="http://schemas.microsoft.com/office/powerpoint/2010/main" val="2473954255"/>
      </p:ext>
    </p:extLst>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软件需求与软件工程其他要素的关系</a:t>
            </a:r>
          </a:p>
          <a:p>
            <a:pPr indent="123825" eaLnBrk="1" hangingPunct="1">
              <a:buNone/>
            </a:pPr>
            <a:r>
              <a:rPr lang="en-US" altLang="zh-CN" dirty="0">
                <a:latin typeface="Times New Roman" panose="02020603050405020304" pitchFamily="18" charset="0"/>
                <a:cs typeface="Times New Roman" panose="02020603050405020304" pitchFamily="18" charset="0"/>
              </a:rPr>
              <a:t>6 *</a:t>
            </a:r>
            <a:r>
              <a:rPr lang="zh-CN" altLang="en-US" dirty="0">
                <a:latin typeface="Times New Roman" panose="02020603050405020304" pitchFamily="18" charset="0"/>
                <a:cs typeface="Times New Roman" panose="02020603050405020304" pitchFamily="18" charset="0"/>
              </a:rPr>
              <a:t>与需求工程有关的潜在风险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46602647"/>
      </p:ext>
    </p:extLst>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非功能需求</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FF0000"/>
                </a:solidFill>
                <a:ea typeface="楷体_GB2312" panose="02010609030101010101" pitchFamily="49" charset="-122"/>
              </a:rPr>
              <a:t>非功能需求</a:t>
            </a:r>
            <a:r>
              <a:rPr lang="en-US" altLang="zh-CN" dirty="0">
                <a:solidFill>
                  <a:srgbClr val="FF0000"/>
                </a:solidFill>
                <a:ea typeface="楷体_GB2312" panose="02010609030101010101" pitchFamily="49" charset="-122"/>
              </a:rPr>
              <a:t>(Non-Functional Requirements, NFR)</a:t>
            </a:r>
            <a:r>
              <a:rPr lang="zh-CN" altLang="en-US" dirty="0">
                <a:solidFill>
                  <a:srgbClr val="FF0000"/>
                </a:solidFill>
                <a:ea typeface="楷体_GB2312" panose="02010609030101010101" pitchFamily="49" charset="-122"/>
              </a:rPr>
              <a:t>：</a:t>
            </a:r>
            <a:r>
              <a:rPr lang="zh-CN" altLang="en-US" dirty="0"/>
              <a:t>从各个角度对系统的约束和限制，反映了客户对软件系统</a:t>
            </a:r>
            <a:r>
              <a:rPr lang="zh-CN" altLang="en-US" dirty="0">
                <a:solidFill>
                  <a:srgbClr val="0000FF"/>
                </a:solidFill>
                <a:ea typeface="楷体_GB2312" panose="02010609030101010101" pitchFamily="49" charset="-122"/>
              </a:rPr>
              <a:t>质量和性能</a:t>
            </a:r>
            <a:r>
              <a:rPr lang="en-US" altLang="zh-CN" dirty="0">
                <a:solidFill>
                  <a:srgbClr val="0000FF"/>
                </a:solidFill>
                <a:ea typeface="楷体_GB2312" panose="02010609030101010101" pitchFamily="49" charset="-122"/>
              </a:rPr>
              <a:t>(quality and performance)</a:t>
            </a:r>
            <a:r>
              <a:rPr lang="zh-CN" altLang="en-US" dirty="0"/>
              <a:t>的额外要求，如响应时间、数据精度、可靠性等</a:t>
            </a:r>
          </a:p>
          <a:p>
            <a:pPr eaLnBrk="1" hangingPunct="1"/>
            <a:r>
              <a:rPr lang="en-US" altLang="zh-CN" dirty="0"/>
              <a:t>[</a:t>
            </a:r>
            <a:r>
              <a:rPr lang="zh-CN" altLang="en-US" dirty="0"/>
              <a:t>例</a:t>
            </a:r>
            <a:r>
              <a:rPr lang="en-US" altLang="zh-CN" dirty="0"/>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秒内响应所有的请求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系统应该每周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天、每天</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24</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小时都可使用</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对一个没有经验的用户而言，经过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小时培训即可使用系统的所有功能</a:t>
            </a:r>
            <a:endParaRPr lang="zh-CN" altLang="en-US" dirty="0"/>
          </a:p>
          <a:p>
            <a:pPr eaLnBrk="1" hangingPunct="1"/>
            <a:r>
              <a:rPr lang="zh-CN" altLang="en-US" dirty="0"/>
              <a:t>注意：非功能需求隐含了对可选设计方案的一些关键影响</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体系结构设计</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(e.g.,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体系结构风格选择</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算法设计</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(e.g.,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排序策略的选择</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4253842801"/>
      </p:ext>
    </p:extLst>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非功能需求的度量</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NFR</a:t>
            </a:r>
            <a:r>
              <a:rPr lang="zh-CN" altLang="en-US" dirty="0"/>
              <a:t>：检验起来非常困难，一般采用一些可度量的特性进行描述</a:t>
            </a:r>
          </a:p>
          <a:p>
            <a:pPr eaLnBrk="1" hangingPunct="1"/>
            <a:endParaRPr lang="zh-CN" altLang="en-US" dirty="0"/>
          </a:p>
          <a:p>
            <a:pPr eaLnBrk="1" hangingPunct="1"/>
            <a:r>
              <a:rPr lang="zh-CN" altLang="en-US" dirty="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即使对一个没有经验的用户，系统也应该很容易使用，且使用户错误降到最少</a:t>
            </a:r>
          </a:p>
          <a:p>
            <a:pPr eaLnBrk="1" hangingPunct="1"/>
            <a:r>
              <a:rPr lang="zh-CN" altLang="en-US" dirty="0"/>
              <a:t>修改为：</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对一个没有经验的用户来说，经过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个小时的培训就应该使用系统的全部功能；在这样的培训之后，一个有经验的用户每天的出错平均数不应超过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次</a:t>
            </a:r>
          </a:p>
        </p:txBody>
      </p:sp>
    </p:spTree>
    <p:extLst>
      <p:ext uri="{BB962C8B-B14F-4D97-AF65-F5344CB8AC3E}">
        <p14:creationId xmlns:p14="http://schemas.microsoft.com/office/powerpoint/2010/main" val="1710650800"/>
      </p:ext>
    </p:extLst>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95288" y="1339999"/>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NFR</a:t>
            </a:r>
            <a:r>
              <a:rPr lang="zh-CN" altLang="en-US" dirty="0"/>
              <a:t>：检验起来非常困难，一般采用一些可度量的特性进行描述</a:t>
            </a:r>
          </a:p>
          <a:p>
            <a:pPr eaLnBrk="1" hangingPunct="1"/>
            <a:endParaRPr lang="en-US" altLang="zh-CN" dirty="0"/>
          </a:p>
        </p:txBody>
      </p:sp>
      <p:sp>
        <p:nvSpPr>
          <p:cNvPr id="4" name="Rectangle 3"/>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非功能需求的度量</a:t>
            </a:r>
          </a:p>
        </p:txBody>
      </p:sp>
      <p:graphicFrame>
        <p:nvGraphicFramePr>
          <p:cNvPr id="5" name="Group 31"/>
          <p:cNvGraphicFramePr>
            <a:graphicFrameLocks noGrp="1"/>
          </p:cNvGraphicFramePr>
          <p:nvPr>
            <p:extLst>
              <p:ext uri="{D42A27DB-BD31-4B8C-83A1-F6EECF244321}">
                <p14:modId xmlns:p14="http://schemas.microsoft.com/office/powerpoint/2010/main" val="3975080014"/>
              </p:ext>
            </p:extLst>
          </p:nvPr>
        </p:nvGraphicFramePr>
        <p:xfrm>
          <a:off x="1331640" y="1844824"/>
          <a:ext cx="6624638" cy="4334208"/>
        </p:xfrm>
        <a:graphic>
          <a:graphicData uri="http://schemas.openxmlformats.org/drawingml/2006/table">
            <a:tbl>
              <a:tblPr/>
              <a:tblGrid>
                <a:gridCol w="1878013">
                  <a:extLst>
                    <a:ext uri="{9D8B030D-6E8A-4147-A177-3AD203B41FA5}">
                      <a16:colId xmlns:a16="http://schemas.microsoft.com/office/drawing/2014/main" val="552268149"/>
                    </a:ext>
                  </a:extLst>
                </a:gridCol>
                <a:gridCol w="4746625">
                  <a:extLst>
                    <a:ext uri="{9D8B030D-6E8A-4147-A177-3AD203B41FA5}">
                      <a16:colId xmlns:a16="http://schemas.microsoft.com/office/drawing/2014/main" val="3179668996"/>
                    </a:ext>
                  </a:extLst>
                </a:gridCol>
              </a:tblGrid>
              <a:tr h="338298">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C00000"/>
                          </a:solidFill>
                          <a:effectLst/>
                          <a:latin typeface="Book Antiqua" panose="02040602050305030304" pitchFamily="18" charset="0"/>
                          <a:ea typeface="宋体" panose="02010600030101010101" pitchFamily="2" charset="-122"/>
                        </a:rPr>
                        <a:t>非功能特性</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C00000"/>
                          </a:solidFill>
                          <a:effectLst/>
                          <a:latin typeface="Book Antiqua" panose="02040602050305030304" pitchFamily="18" charset="0"/>
                          <a:ea typeface="宋体" panose="02010600030101010101" pitchFamily="2" charset="-122"/>
                        </a:rPr>
                        <a:t>度量指标</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1189208"/>
                  </a:ext>
                </a:extLst>
              </a:tr>
              <a:tr h="91432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速度</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每秒处理的事务</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用户的响应时间</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屏幕的刷新速度</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9198574"/>
                  </a:ext>
                </a:extLst>
              </a:tr>
              <a:tr h="626309">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a:ln>
                            <a:noFill/>
                          </a:ln>
                          <a:solidFill>
                            <a:srgbClr val="0000FF"/>
                          </a:solidFill>
                          <a:effectLst/>
                          <a:latin typeface="楷体" panose="02010609060101010101" pitchFamily="49" charset="-122"/>
                          <a:ea typeface="楷体" panose="02010609060101010101" pitchFamily="49" charset="-122"/>
                        </a:rPr>
                        <a:t>存储空间</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内存空间占用量</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硬盘空间占用量</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4204060"/>
                  </a:ext>
                </a:extLst>
              </a:tr>
              <a:tr h="626309">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a:ln>
                            <a:noFill/>
                          </a:ln>
                          <a:solidFill>
                            <a:srgbClr val="0000FF"/>
                          </a:solidFill>
                          <a:effectLst/>
                          <a:latin typeface="楷体" panose="02010609060101010101" pitchFamily="49" charset="-122"/>
                          <a:ea typeface="楷体" panose="02010609060101010101" pitchFamily="49" charset="-122"/>
                        </a:rPr>
                        <a:t>可用性</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培训时间</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帮助页面数</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1474421"/>
                  </a:ext>
                </a:extLst>
              </a:tr>
              <a:tr h="91432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a:ln>
                            <a:noFill/>
                          </a:ln>
                          <a:solidFill>
                            <a:srgbClr val="0000FF"/>
                          </a:solidFill>
                          <a:effectLst/>
                          <a:latin typeface="楷体" panose="02010609060101010101" pitchFamily="49" charset="-122"/>
                          <a:ea typeface="楷体" panose="02010609060101010101" pitchFamily="49" charset="-122"/>
                        </a:rPr>
                        <a:t>可靠性</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平均失败时间</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系统无效的概率</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失败发生率</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4379358"/>
                  </a:ext>
                </a:extLst>
              </a:tr>
              <a:tr h="91432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a:ln>
                            <a:noFill/>
                          </a:ln>
                          <a:solidFill>
                            <a:srgbClr val="0000FF"/>
                          </a:solidFill>
                          <a:effectLst/>
                          <a:latin typeface="楷体" panose="02010609060101010101" pitchFamily="49" charset="-122"/>
                          <a:ea typeface="楷体" panose="02010609060101010101" pitchFamily="49" charset="-122"/>
                        </a:rPr>
                        <a:t>容错性</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失败后的重启次数</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事件引起失败的比例</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  失败时数据崩溃的可能性</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57599160"/>
                  </a:ext>
                </a:extLst>
              </a:tr>
            </a:tbl>
          </a:graphicData>
        </a:graphic>
      </p:graphicFrame>
    </p:spTree>
    <p:extLst>
      <p:ext uri="{BB962C8B-B14F-4D97-AF65-F5344CB8AC3E}">
        <p14:creationId xmlns:p14="http://schemas.microsoft.com/office/powerpoint/2010/main" val="2754642352"/>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一个例子：拼写检查器</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业务需求：</a:t>
            </a:r>
            <a:r>
              <a:rPr lang="zh-CN" altLang="en-US" dirty="0">
                <a:solidFill>
                  <a:srgbClr val="FF0000"/>
                </a:solidFill>
                <a:ea typeface="楷体_GB2312" panose="02010609030101010101" pitchFamily="49" charset="-122"/>
              </a:rPr>
              <a:t>“用户能有效地纠正文档中的拼写错误” </a:t>
            </a:r>
          </a:p>
          <a:p>
            <a:pPr eaLnBrk="1" hangingPunct="1"/>
            <a:r>
              <a:rPr lang="zh-CN" altLang="en-US" dirty="0"/>
              <a:t>用户需求：</a:t>
            </a:r>
            <a:r>
              <a:rPr lang="zh-CN" altLang="en-US" dirty="0">
                <a:solidFill>
                  <a:srgbClr val="FF0000"/>
                </a:solidFill>
                <a:ea typeface="楷体_GB2312" panose="02010609030101010101" pitchFamily="49" charset="-122"/>
              </a:rPr>
              <a:t>“找出文档中的拼写错误并通过一个提供的替换项列表</a:t>
            </a:r>
            <a:br>
              <a:rPr lang="en-US" altLang="zh-CN" dirty="0">
                <a:solidFill>
                  <a:srgbClr val="FF0000"/>
                </a:solidFill>
                <a:ea typeface="楷体_GB2312" panose="02010609030101010101" pitchFamily="49" charset="-122"/>
              </a:rPr>
            </a:br>
            <a:r>
              <a:rPr lang="en-US" altLang="zh-CN" dirty="0">
                <a:solidFill>
                  <a:srgbClr val="FF0000"/>
                </a:solidFill>
                <a:ea typeface="楷体_GB2312" panose="02010609030101010101" pitchFamily="49" charset="-122"/>
              </a:rPr>
              <a:t>                        </a:t>
            </a:r>
            <a:r>
              <a:rPr lang="zh-CN" altLang="en-US" dirty="0">
                <a:solidFill>
                  <a:srgbClr val="FF0000"/>
                </a:solidFill>
                <a:ea typeface="楷体_GB2312" panose="02010609030101010101" pitchFamily="49" charset="-122"/>
              </a:rPr>
              <a:t>来供选择替换拼错的词”</a:t>
            </a:r>
          </a:p>
          <a:p>
            <a:pPr eaLnBrk="1" hangingPunct="1"/>
            <a:r>
              <a:rPr lang="zh-CN" altLang="en-US" dirty="0"/>
              <a:t>功能性需求：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找到拼写错误的单词并以高亮度提示</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显示提供替换词的对话框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实现整个文档范围的替换</a:t>
            </a:r>
          </a:p>
          <a:p>
            <a:pPr eaLnBrk="1" hangingPunct="1"/>
            <a:r>
              <a:rPr lang="zh-CN" altLang="en-US" dirty="0"/>
              <a:t>非功能性需求：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正确的找到至少</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以上的错词并</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的加以正确替换</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拼写检查的速度应至少达到</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词</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秒</a:t>
            </a:r>
          </a:p>
          <a:p>
            <a:pPr eaLnBrk="1" hangingPunct="1"/>
            <a:endParaRPr lang="en-US" altLang="zh-CN" dirty="0"/>
          </a:p>
        </p:txBody>
      </p:sp>
    </p:spTree>
    <p:extLst>
      <p:ext uri="{BB962C8B-B14F-4D97-AF65-F5344CB8AC3E}">
        <p14:creationId xmlns:p14="http://schemas.microsoft.com/office/powerpoint/2010/main" val="2409842916"/>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约束条件</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FF0000"/>
                </a:solidFill>
                <a:ea typeface="楷体_GB2312" panose="02010609030101010101" pitchFamily="49" charset="-122"/>
              </a:rPr>
              <a:t>约束条件</a:t>
            </a:r>
            <a:r>
              <a:rPr lang="en-US" altLang="zh-CN" dirty="0">
                <a:solidFill>
                  <a:srgbClr val="FF0000"/>
                </a:solidFill>
                <a:ea typeface="楷体_GB2312" panose="02010609030101010101" pitchFamily="49" charset="-122"/>
              </a:rPr>
              <a:t>(Constraints)</a:t>
            </a:r>
            <a:r>
              <a:rPr lang="zh-CN" altLang="en-US" dirty="0">
                <a:solidFill>
                  <a:srgbClr val="FF0000"/>
                </a:solidFill>
                <a:ea typeface="楷体_GB2312" panose="02010609030101010101" pitchFamily="49" charset="-122"/>
              </a:rPr>
              <a:t>：</a:t>
            </a:r>
            <a:r>
              <a:rPr lang="zh-CN" altLang="en-US" dirty="0"/>
              <a:t>系统设计和实现时必须满足的</a:t>
            </a:r>
            <a:r>
              <a:rPr lang="zh-CN" altLang="en-US" dirty="0">
                <a:solidFill>
                  <a:srgbClr val="0000FF"/>
                </a:solidFill>
                <a:ea typeface="楷体_GB2312" panose="02010609030101010101" pitchFamily="49" charset="-122"/>
              </a:rPr>
              <a:t>限制条件</a:t>
            </a:r>
            <a:r>
              <a:rPr lang="zh-CN" altLang="en-US" dirty="0"/>
              <a:t>，对其进行权衡或调整是相当困难的，甚至是不可能的</a:t>
            </a:r>
          </a:p>
          <a:p>
            <a:pPr eaLnBrk="1" hangingPunct="1"/>
            <a:r>
              <a:rPr lang="zh-CN" altLang="en-US" dirty="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系统必须用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或其他面向对象语言编写</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系统用户接口需要采用图形化界面</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一个特定应用所消耗的可用计算能力平均不超过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系统开发过程和交付文档需遵循</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GB/T 8567-2006</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标准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通讯接口必须符合</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ISO</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七层架构</a:t>
            </a:r>
          </a:p>
          <a:p>
            <a:pPr eaLnBrk="1" hangingPunct="1"/>
            <a:r>
              <a:rPr lang="zh-CN" altLang="en-US" dirty="0"/>
              <a:t>来源：法规政策、硬件</a:t>
            </a:r>
            <a:r>
              <a:rPr lang="en-US" altLang="zh-CN" dirty="0"/>
              <a:t>/</a:t>
            </a:r>
            <a:r>
              <a:rPr lang="zh-CN" altLang="en-US" dirty="0"/>
              <a:t>资源限制、开发语言等</a:t>
            </a:r>
          </a:p>
          <a:p>
            <a:pPr eaLnBrk="1" hangingPunct="1"/>
            <a:endParaRPr lang="en-US" altLang="zh-CN" dirty="0"/>
          </a:p>
        </p:txBody>
      </p:sp>
    </p:spTree>
    <p:extLst>
      <p:ext uri="{BB962C8B-B14F-4D97-AF65-F5344CB8AC3E}">
        <p14:creationId xmlns:p14="http://schemas.microsoft.com/office/powerpoint/2010/main" val="3115897914"/>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业务规则</a:t>
            </a:r>
          </a:p>
        </p:txBody>
      </p:sp>
      <p:sp>
        <p:nvSpPr>
          <p:cNvPr id="4" name="Rectangle 3"/>
          <p:cNvSpPr txBox="1">
            <a:spLocks noChangeArrowheads="1"/>
          </p:cNvSpPr>
          <p:nvPr/>
        </p:nvSpPr>
        <p:spPr>
          <a:xfrm>
            <a:off x="395288" y="119598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FF0000"/>
                </a:solidFill>
                <a:ea typeface="楷体_GB2312" panose="02010609030101010101" pitchFamily="49" charset="-122"/>
              </a:rPr>
              <a:t>业务规则</a:t>
            </a:r>
            <a:r>
              <a:rPr lang="en-US" altLang="zh-CN" dirty="0">
                <a:solidFill>
                  <a:srgbClr val="FF0000"/>
                </a:solidFill>
                <a:ea typeface="楷体_GB2312" panose="02010609030101010101" pitchFamily="49" charset="-122"/>
              </a:rPr>
              <a:t>(Business Rule)</a:t>
            </a:r>
            <a:r>
              <a:rPr lang="zh-CN" altLang="en-US" dirty="0">
                <a:solidFill>
                  <a:srgbClr val="FF0000"/>
                </a:solidFill>
                <a:ea typeface="楷体_GB2312" panose="02010609030101010101" pitchFamily="49" charset="-122"/>
              </a:rPr>
              <a:t>：</a:t>
            </a:r>
            <a:r>
              <a:rPr lang="zh-CN" altLang="en-US" dirty="0"/>
              <a:t>对某些功能的可执行性或</a:t>
            </a:r>
            <a:r>
              <a:rPr lang="zh-CN" altLang="en-US" dirty="0">
                <a:solidFill>
                  <a:srgbClr val="0000FF"/>
                </a:solidFill>
                <a:ea typeface="楷体_GB2312" panose="02010609030101010101" pitchFamily="49" charset="-122"/>
              </a:rPr>
              <a:t>内部执行逻辑</a:t>
            </a:r>
            <a:r>
              <a:rPr lang="zh-CN" altLang="en-US" dirty="0"/>
              <a:t>的一些限定条件</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通常表达为“</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如果</a:t>
            </a:r>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，那么</a:t>
            </a:r>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的形式</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通常是一些容易发生变化的功能</a:t>
            </a:r>
          </a:p>
          <a:p>
            <a:pPr eaLnBrk="1" hangingPunct="1"/>
            <a:r>
              <a:rPr lang="zh-CN" altLang="en-US" dirty="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如果借书卡类型为“教师”，那么一次借阅的最大数量为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8</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本</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如果订单金额大于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10000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元，那么该订单的折扣为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如果采购单金额在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万到</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万之间，那么需要总经理审批</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如果开具了药品</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，并且病人年龄在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65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岁以上或</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12</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岁以下，其总剂量不能超过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片</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如果开具了药品</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，那么不能同时开具药品</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或</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D</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如果开具了检查项目</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M</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，那么就无需开具检查项目</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同一处方中不能开具</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种以上的药物或</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项以上的检查</a:t>
            </a:r>
          </a:p>
        </p:txBody>
      </p:sp>
    </p:spTree>
    <p:extLst>
      <p:ext uri="{BB962C8B-B14F-4D97-AF65-F5344CB8AC3E}">
        <p14:creationId xmlns:p14="http://schemas.microsoft.com/office/powerpoint/2010/main" val="3446984312"/>
      </p:ext>
    </p:extLst>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外部接口需求</a:t>
            </a:r>
          </a:p>
        </p:txBody>
      </p:sp>
      <p:sp>
        <p:nvSpPr>
          <p:cNvPr id="4" name="Rectangle 4"/>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FF0000"/>
                </a:solidFill>
                <a:ea typeface="楷体_GB2312" panose="02010609030101010101" pitchFamily="49" charset="-122"/>
              </a:rPr>
              <a:t>外部接口需求</a:t>
            </a:r>
            <a:r>
              <a:rPr lang="en-US" altLang="zh-CN" dirty="0">
                <a:solidFill>
                  <a:srgbClr val="FF0000"/>
                </a:solidFill>
                <a:ea typeface="楷体_GB2312" panose="02010609030101010101" pitchFamily="49" charset="-122"/>
              </a:rPr>
              <a:t>(External Interface Requirement)</a:t>
            </a:r>
            <a:r>
              <a:rPr lang="zh-CN" altLang="en-US" dirty="0">
                <a:solidFill>
                  <a:srgbClr val="FF0000"/>
                </a:solidFill>
                <a:ea typeface="楷体_GB2312" panose="02010609030101010101" pitchFamily="49" charset="-122"/>
              </a:rPr>
              <a:t>：</a:t>
            </a:r>
            <a:r>
              <a:rPr lang="zh-CN" altLang="en-US" dirty="0"/>
              <a:t>描述系统与其所处的</a:t>
            </a:r>
            <a:r>
              <a:rPr lang="zh-CN" altLang="en-US" dirty="0">
                <a:solidFill>
                  <a:srgbClr val="0000FF"/>
                </a:solidFill>
                <a:ea typeface="楷体_GB2312" panose="02010609030101010101" pitchFamily="49" charset="-122"/>
              </a:rPr>
              <a:t>外部环境之间如何进行交互</a:t>
            </a:r>
            <a:r>
              <a:rPr lang="zh-CN" altLang="en-US" dirty="0"/>
              <a:t>，包括：</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用户接口需求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(UI)</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硬件接口需求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软件接口需求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通信接口需求</a:t>
            </a:r>
          </a:p>
          <a:p>
            <a:pPr eaLnBrk="1" hangingPunct="1"/>
            <a:r>
              <a:rPr lang="zh-CN" altLang="en-US" dirty="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某些设备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读取信号”</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“给</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其它系统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发送消息”</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“以</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某种格式</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读取文件”</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“能控制</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某些硬件</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“采用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某种类型的</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用户界面”</a:t>
            </a:r>
          </a:p>
          <a:p>
            <a:pPr eaLnBrk="1" hangingPunct="1"/>
            <a:endParaRPr lang="en-US" altLang="zh-CN" dirty="0"/>
          </a:p>
        </p:txBody>
      </p:sp>
    </p:spTree>
    <p:extLst>
      <p:ext uri="{BB962C8B-B14F-4D97-AF65-F5344CB8AC3E}">
        <p14:creationId xmlns:p14="http://schemas.microsoft.com/office/powerpoint/2010/main" val="3991133819"/>
      </p:ext>
    </p:extLst>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关于需求的一些例子</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latin typeface="Times New Roman" panose="02020603050405020304" pitchFamily="18" charset="0"/>
                <a:cs typeface="Times New Roman" panose="02020603050405020304" pitchFamily="18" charset="0"/>
              </a:rPr>
              <a:t>系统必须有能力支持</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个以上的并发用户，每个用户可以处理操作任务的任选组合，平均响应时间应该小于</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秒，最大响应时间应小于</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秒（</a:t>
            </a:r>
            <a:r>
              <a:rPr lang="zh-CN" altLang="en-US" dirty="0">
                <a:solidFill>
                  <a:srgbClr val="FF0000"/>
                </a:solidFill>
                <a:latin typeface="Times New Roman" panose="02020603050405020304" pitchFamily="18" charset="0"/>
                <a:cs typeface="Times New Roman" panose="02020603050405020304" pitchFamily="18" charset="0"/>
              </a:rPr>
              <a:t>非功能性需求</a:t>
            </a:r>
            <a:r>
              <a:rPr lang="zh-CN" altLang="en-US" dirty="0">
                <a:latin typeface="Times New Roman" panose="02020603050405020304" pitchFamily="18" charset="0"/>
                <a:cs typeface="Times New Roman" panose="02020603050405020304" pitchFamily="18" charset="0"/>
              </a:rPr>
              <a:t>）</a:t>
            </a:r>
          </a:p>
          <a:p>
            <a:pPr eaLnBrk="1" hangingPunct="1"/>
            <a:r>
              <a:rPr lang="zh-CN" altLang="en-US" dirty="0">
                <a:latin typeface="Times New Roman" panose="02020603050405020304" pitchFamily="18" charset="0"/>
                <a:cs typeface="Times New Roman" panose="02020603050405020304" pitchFamily="18" charset="0"/>
              </a:rPr>
              <a:t>必须在对话窗口的中间显示错误警告，使用红色的、 </a:t>
            </a:r>
            <a:r>
              <a:rPr lang="en-US" altLang="zh-CN" dirty="0">
                <a:latin typeface="Times New Roman" panose="02020603050405020304" pitchFamily="18" charset="0"/>
                <a:cs typeface="Times New Roman" panose="02020603050405020304" pitchFamily="18" charset="0"/>
              </a:rPr>
              <a:t>14</a:t>
            </a:r>
            <a:r>
              <a:rPr lang="zh-CN" altLang="en-US" dirty="0">
                <a:latin typeface="Times New Roman" panose="02020603050405020304" pitchFamily="18" charset="0"/>
                <a:cs typeface="Times New Roman" panose="02020603050405020304" pitchFamily="18" charset="0"/>
              </a:rPr>
              <a:t>点加粗</a:t>
            </a:r>
            <a:r>
              <a:rPr lang="en-US" altLang="zh-CN" dirty="0">
                <a:latin typeface="Times New Roman" panose="02020603050405020304" pitchFamily="18" charset="0"/>
                <a:cs typeface="Times New Roman" panose="02020603050405020304" pitchFamily="18" charset="0"/>
              </a:rPr>
              <a:t>Arial</a:t>
            </a:r>
            <a:r>
              <a:rPr lang="zh-CN" altLang="en-US" dirty="0">
                <a:latin typeface="Times New Roman" panose="02020603050405020304" pitchFamily="18" charset="0"/>
                <a:cs typeface="Times New Roman" panose="02020603050405020304" pitchFamily="18" charset="0"/>
              </a:rPr>
              <a:t>字体（</a:t>
            </a:r>
            <a:r>
              <a:rPr lang="zh-CN" altLang="en-US" dirty="0">
                <a:solidFill>
                  <a:srgbClr val="FF0000"/>
                </a:solidFill>
                <a:latin typeface="Times New Roman" panose="02020603050405020304" pitchFamily="18" charset="0"/>
                <a:cs typeface="Times New Roman" panose="02020603050405020304" pitchFamily="18" charset="0"/>
              </a:rPr>
              <a:t>外部接口需求</a:t>
            </a:r>
            <a:r>
              <a:rPr lang="zh-CN" altLang="en-US" dirty="0">
                <a:latin typeface="Times New Roman" panose="02020603050405020304" pitchFamily="18" charset="0"/>
                <a:cs typeface="Times New Roman" panose="02020603050405020304" pitchFamily="18" charset="0"/>
              </a:rPr>
              <a:t>）</a:t>
            </a:r>
          </a:p>
          <a:p>
            <a:pPr eaLnBrk="1" hangingPunct="1"/>
            <a:r>
              <a:rPr lang="zh-CN" altLang="en-US" dirty="0">
                <a:latin typeface="Times New Roman" panose="02020603050405020304" pitchFamily="18" charset="0"/>
                <a:cs typeface="Times New Roman" panose="02020603050405020304" pitchFamily="18" charset="0"/>
              </a:rPr>
              <a:t>系统必须有能力存储平均操作连续</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天所产生的事务（</a:t>
            </a:r>
            <a:r>
              <a:rPr lang="zh-CN" altLang="en-US" dirty="0">
                <a:solidFill>
                  <a:srgbClr val="FF0000"/>
                </a:solidFill>
                <a:latin typeface="Times New Roman" panose="02020603050405020304" pitchFamily="18" charset="0"/>
                <a:cs typeface="Times New Roman" panose="02020603050405020304" pitchFamily="18" charset="0"/>
              </a:rPr>
              <a:t>非功能性需求</a:t>
            </a:r>
            <a:r>
              <a:rPr lang="zh-CN" altLang="en-US" dirty="0">
                <a:latin typeface="Times New Roman" panose="02020603050405020304" pitchFamily="18" charset="0"/>
                <a:cs typeface="Times New Roman" panose="02020603050405020304" pitchFamily="18" charset="0"/>
              </a:rPr>
              <a:t>）</a:t>
            </a:r>
          </a:p>
          <a:p>
            <a:pPr eaLnBrk="1" hangingPunct="1"/>
            <a:r>
              <a:rPr lang="zh-CN" altLang="en-US" dirty="0">
                <a:latin typeface="Times New Roman" panose="02020603050405020304" pitchFamily="18" charset="0"/>
                <a:cs typeface="Times New Roman" panose="02020603050405020304" pitchFamily="18" charset="0"/>
              </a:rPr>
              <a:t>系统应该在</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分钟内计算出给定季度的总销售税（</a:t>
            </a:r>
            <a:r>
              <a:rPr lang="zh-CN" altLang="en-US" dirty="0">
                <a:solidFill>
                  <a:srgbClr val="FF0000"/>
                </a:solidFill>
                <a:latin typeface="Times New Roman" panose="02020603050405020304" pitchFamily="18" charset="0"/>
                <a:cs typeface="Times New Roman" panose="02020603050405020304" pitchFamily="18" charset="0"/>
              </a:rPr>
              <a:t>非功能性需求</a:t>
            </a:r>
            <a:r>
              <a:rPr lang="zh-CN" altLang="en-US" dirty="0">
                <a:latin typeface="Times New Roman" panose="02020603050405020304" pitchFamily="18" charset="0"/>
                <a:cs typeface="Times New Roman" panose="02020603050405020304" pitchFamily="18" charset="0"/>
              </a:rPr>
              <a:t>）</a:t>
            </a:r>
          </a:p>
          <a:p>
            <a:pPr eaLnBrk="1" hangingPunct="1"/>
            <a:r>
              <a:rPr lang="zh-CN" altLang="en-US" dirty="0">
                <a:latin typeface="Times New Roman" panose="02020603050405020304" pitchFamily="18" charset="0"/>
                <a:cs typeface="Times New Roman" panose="02020603050405020304" pitchFamily="18" charset="0"/>
              </a:rPr>
              <a:t>系统应该在</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分钟内从</a:t>
            </a:r>
            <a:r>
              <a:rPr lang="en-US" altLang="zh-CN" dirty="0">
                <a:latin typeface="Times New Roman" panose="02020603050405020304" pitchFamily="18" charset="0"/>
                <a:cs typeface="Times New Roman" panose="02020603050405020304" pitchFamily="18" charset="0"/>
              </a:rPr>
              <a:t>1000000</a:t>
            </a:r>
            <a:r>
              <a:rPr lang="zh-CN" altLang="en-US" dirty="0">
                <a:latin typeface="Times New Roman" panose="02020603050405020304" pitchFamily="18" charset="0"/>
                <a:cs typeface="Times New Roman" panose="02020603050405020304" pitchFamily="18" charset="0"/>
              </a:rPr>
              <a:t>条记录中检索出一个销售订单（</a:t>
            </a:r>
            <a:r>
              <a:rPr lang="zh-CN" altLang="en-US" dirty="0">
                <a:solidFill>
                  <a:srgbClr val="FF0000"/>
                </a:solidFill>
                <a:latin typeface="Times New Roman" panose="02020603050405020304" pitchFamily="18" charset="0"/>
                <a:cs typeface="Times New Roman" panose="02020603050405020304" pitchFamily="18" charset="0"/>
              </a:rPr>
              <a:t>非功能性需求</a:t>
            </a:r>
            <a:r>
              <a:rPr lang="zh-CN" altLang="en-US" dirty="0">
                <a:latin typeface="Times New Roman" panose="02020603050405020304" pitchFamily="18" charset="0"/>
                <a:cs typeface="Times New Roman" panose="02020603050405020304" pitchFamily="18" charset="0"/>
              </a:rPr>
              <a:t>）</a:t>
            </a:r>
          </a:p>
          <a:p>
            <a:pPr eaLnBrk="1" hangingPunct="1"/>
            <a:r>
              <a:rPr lang="zh-CN" altLang="en-US" dirty="0">
                <a:latin typeface="Times New Roman" panose="02020603050405020304" pitchFamily="18" charset="0"/>
                <a:cs typeface="Times New Roman" panose="02020603050405020304" pitchFamily="18" charset="0"/>
              </a:rPr>
              <a:t>系统必须支持</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Windows</a:t>
            </a:r>
            <a:r>
              <a:rPr lang="zh-CN" altLang="en-US" dirty="0">
                <a:latin typeface="Times New Roman" panose="02020603050405020304" pitchFamily="18" charset="0"/>
                <a:cs typeface="Times New Roman" panose="02020603050405020304" pitchFamily="18" charset="0"/>
              </a:rPr>
              <a:t>工作站的并行访问（</a:t>
            </a:r>
            <a:r>
              <a:rPr lang="zh-CN" altLang="en-US" dirty="0">
                <a:solidFill>
                  <a:srgbClr val="FF0000"/>
                </a:solidFill>
                <a:latin typeface="Times New Roman" panose="02020603050405020304" pitchFamily="18" charset="0"/>
                <a:cs typeface="Times New Roman" panose="02020603050405020304" pitchFamily="18" charset="0"/>
              </a:rPr>
              <a:t>非功能性需求</a:t>
            </a:r>
            <a:r>
              <a:rPr lang="zh-CN" altLang="en-US" dirty="0">
                <a:latin typeface="Times New Roman" panose="02020603050405020304" pitchFamily="18" charset="0"/>
                <a:cs typeface="Times New Roman" panose="02020603050405020304" pitchFamily="18" charset="0"/>
              </a:rPr>
              <a:t>，）</a:t>
            </a:r>
          </a:p>
          <a:p>
            <a:pPr eaLnBrk="1" hangingPunct="1"/>
            <a:r>
              <a:rPr lang="zh-CN" altLang="en-US" dirty="0">
                <a:latin typeface="Times New Roman" panose="02020603050405020304" pitchFamily="18" charset="0"/>
                <a:cs typeface="Times New Roman" panose="02020603050405020304" pitchFamily="18" charset="0"/>
              </a:rPr>
              <a:t>系统可从各型号的</a:t>
            </a:r>
            <a:r>
              <a:rPr lang="en-US" altLang="zh-CN" dirty="0">
                <a:latin typeface="Times New Roman" panose="02020603050405020304" pitchFamily="18" charset="0"/>
                <a:cs typeface="Times New Roman" panose="02020603050405020304" pitchFamily="18" charset="0"/>
              </a:rPr>
              <a:t>modem</a:t>
            </a:r>
            <a:r>
              <a:rPr lang="zh-CN" altLang="en-US" dirty="0">
                <a:latin typeface="Times New Roman" panose="02020603050405020304" pitchFamily="18" charset="0"/>
                <a:cs typeface="Times New Roman" panose="02020603050405020304" pitchFamily="18" charset="0"/>
              </a:rPr>
              <a:t>上读取信号作为系统输入（</a:t>
            </a:r>
            <a:r>
              <a:rPr lang="zh-CN" altLang="en-US" dirty="0">
                <a:solidFill>
                  <a:srgbClr val="FF0000"/>
                </a:solidFill>
                <a:latin typeface="Times New Roman" panose="02020603050405020304" pitchFamily="18" charset="0"/>
                <a:cs typeface="Times New Roman" panose="02020603050405020304" pitchFamily="18" charset="0"/>
              </a:rPr>
              <a:t>外部接口需求</a:t>
            </a:r>
            <a:r>
              <a:rPr lang="zh-CN" altLang="en-US" dirty="0">
                <a:latin typeface="Times New Roman" panose="02020603050405020304" pitchFamily="18" charset="0"/>
                <a:cs typeface="Times New Roman" panose="02020603050405020304" pitchFamily="18" charset="0"/>
              </a:rPr>
              <a:t>）</a:t>
            </a:r>
            <a:endParaRPr lang="zh-CN" altLang="en-US" dirty="0"/>
          </a:p>
        </p:txBody>
      </p:sp>
    </p:spTree>
    <p:extLst>
      <p:ext uri="{BB962C8B-B14F-4D97-AF65-F5344CB8AC3E}">
        <p14:creationId xmlns:p14="http://schemas.microsoft.com/office/powerpoint/2010/main" val="1331520043"/>
      </p:ext>
    </p:extLst>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3  </a:t>
            </a:r>
            <a:r>
              <a:rPr lang="zh-CN" altLang="en-US" dirty="0">
                <a:solidFill>
                  <a:srgbClr val="C00000"/>
                </a:solidFill>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软件需求与软件工程其他要素的关系</a:t>
            </a:r>
          </a:p>
          <a:p>
            <a:pPr indent="123825" eaLnBrk="1" hangingPunct="1">
              <a:buNone/>
            </a:pPr>
            <a:r>
              <a:rPr lang="en-US" altLang="zh-CN" dirty="0">
                <a:latin typeface="Times New Roman" panose="02020603050405020304" pitchFamily="18" charset="0"/>
                <a:cs typeface="Times New Roman" panose="02020603050405020304" pitchFamily="18" charset="0"/>
              </a:rPr>
              <a:t>6 *</a:t>
            </a:r>
            <a:r>
              <a:rPr lang="zh-CN" altLang="en-US" dirty="0">
                <a:latin typeface="Times New Roman" panose="02020603050405020304" pitchFamily="18" charset="0"/>
                <a:cs typeface="Times New Roman" panose="02020603050405020304" pitchFamily="18" charset="0"/>
              </a:rPr>
              <a:t>与需求工程有关的潜在风险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87837556"/>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好的需求应具备的特征</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ea typeface="楷体_GB2312" panose="02010609030101010101" pitchFamily="49" charset="-122"/>
              </a:rPr>
              <a:t>完整性：</a:t>
            </a:r>
            <a:r>
              <a:rPr lang="zh-CN" altLang="en-US" dirty="0">
                <a:solidFill>
                  <a:schemeClr val="tx1"/>
                </a:solidFill>
                <a:latin typeface="楷体" panose="02010609060101010101" pitchFamily="49" charset="-122"/>
                <a:ea typeface="楷体" panose="02010609060101010101" pitchFamily="49" charset="-122"/>
              </a:rPr>
              <a:t>每一项需求都必须将所要实现的功能描述清楚</a:t>
            </a:r>
          </a:p>
          <a:p>
            <a:pPr eaLnBrk="1" hangingPunct="1"/>
            <a:r>
              <a:rPr lang="zh-CN" altLang="en-US" dirty="0">
                <a:solidFill>
                  <a:srgbClr val="C00000"/>
                </a:solidFill>
                <a:ea typeface="楷体_GB2312" panose="02010609030101010101" pitchFamily="49" charset="-122"/>
              </a:rPr>
              <a:t>正确性：</a:t>
            </a:r>
            <a:r>
              <a:rPr lang="zh-CN" altLang="en-US" dirty="0">
                <a:solidFill>
                  <a:schemeClr val="tx1"/>
                </a:solidFill>
                <a:latin typeface="楷体" panose="02010609060101010101" pitchFamily="49" charset="-122"/>
                <a:ea typeface="楷体" panose="02010609060101010101" pitchFamily="49" charset="-122"/>
              </a:rPr>
              <a:t>每一项需求都必须准确地陈述其要开发的功能</a:t>
            </a:r>
          </a:p>
          <a:p>
            <a:pPr eaLnBrk="1" hangingPunct="1"/>
            <a:r>
              <a:rPr lang="zh-CN" altLang="en-US" dirty="0">
                <a:solidFill>
                  <a:srgbClr val="C00000"/>
                </a:solidFill>
                <a:ea typeface="楷体_GB2312" panose="02010609030101010101" pitchFamily="49" charset="-122"/>
              </a:rPr>
              <a:t>可行性：</a:t>
            </a:r>
            <a:r>
              <a:rPr lang="zh-CN" altLang="en-US" dirty="0">
                <a:solidFill>
                  <a:schemeClr val="tx1"/>
                </a:solidFill>
                <a:latin typeface="楷体" panose="02010609060101010101" pitchFamily="49" charset="-122"/>
                <a:ea typeface="楷体" panose="02010609060101010101" pitchFamily="49" charset="-122"/>
              </a:rPr>
              <a:t>每一项需求都必须是在已知系统和环境的权能和限制范围内</a:t>
            </a:r>
            <a:br>
              <a:rPr lang="en-US" altLang="zh-CN" dirty="0">
                <a:solidFill>
                  <a:schemeClr val="tx1"/>
                </a:solidFill>
                <a:latin typeface="楷体" panose="02010609060101010101" pitchFamily="49" charset="-122"/>
                <a:ea typeface="楷体" panose="02010609060101010101" pitchFamily="49" charset="-122"/>
              </a:rPr>
            </a:br>
            <a:r>
              <a:rPr lang="en-US" altLang="zh-CN" dirty="0">
                <a:solidFill>
                  <a:schemeClr val="tx1"/>
                </a:solidFill>
                <a:latin typeface="楷体" panose="02010609060101010101" pitchFamily="49" charset="-122"/>
                <a:ea typeface="楷体" panose="02010609060101010101" pitchFamily="49" charset="-122"/>
              </a:rPr>
              <a:t>        </a:t>
            </a:r>
            <a:r>
              <a:rPr lang="zh-CN" altLang="en-US" dirty="0">
                <a:solidFill>
                  <a:schemeClr val="tx1"/>
                </a:solidFill>
                <a:latin typeface="楷体" panose="02010609060101010101" pitchFamily="49" charset="-122"/>
                <a:ea typeface="楷体" panose="02010609060101010101" pitchFamily="49" charset="-122"/>
              </a:rPr>
              <a:t>可以实施的</a:t>
            </a:r>
          </a:p>
          <a:p>
            <a:pPr eaLnBrk="1" hangingPunct="1"/>
            <a:r>
              <a:rPr lang="zh-CN" altLang="en-US" dirty="0">
                <a:solidFill>
                  <a:srgbClr val="C00000"/>
                </a:solidFill>
                <a:ea typeface="楷体_GB2312" panose="02010609030101010101" pitchFamily="49" charset="-122"/>
              </a:rPr>
              <a:t>必要性：</a:t>
            </a:r>
            <a:r>
              <a:rPr lang="zh-CN" altLang="en-US" dirty="0">
                <a:solidFill>
                  <a:schemeClr val="tx1"/>
                </a:solidFill>
                <a:latin typeface="楷体" panose="02010609060101010101" pitchFamily="49" charset="-122"/>
                <a:ea typeface="楷体" panose="02010609060101010101" pitchFamily="49" charset="-122"/>
              </a:rPr>
              <a:t>每一项需求都应把客户真正所需要的和最终系统所需遵从的</a:t>
            </a:r>
            <a:br>
              <a:rPr lang="en-US" altLang="zh-CN" dirty="0">
                <a:solidFill>
                  <a:schemeClr val="tx1"/>
                </a:solidFill>
                <a:latin typeface="楷体" panose="02010609060101010101" pitchFamily="49" charset="-122"/>
                <a:ea typeface="楷体" panose="02010609060101010101" pitchFamily="49" charset="-122"/>
              </a:rPr>
            </a:br>
            <a:r>
              <a:rPr lang="en-US" altLang="zh-CN" dirty="0">
                <a:solidFill>
                  <a:schemeClr val="tx1"/>
                </a:solidFill>
                <a:latin typeface="楷体" panose="02010609060101010101" pitchFamily="49" charset="-122"/>
                <a:ea typeface="楷体" panose="02010609060101010101" pitchFamily="49" charset="-122"/>
              </a:rPr>
              <a:t>        </a:t>
            </a:r>
            <a:r>
              <a:rPr lang="zh-CN" altLang="en-US" dirty="0">
                <a:solidFill>
                  <a:schemeClr val="tx1"/>
                </a:solidFill>
                <a:latin typeface="楷体" panose="02010609060101010101" pitchFamily="49" charset="-122"/>
                <a:ea typeface="楷体" panose="02010609060101010101" pitchFamily="49" charset="-122"/>
              </a:rPr>
              <a:t>标准记录下来</a:t>
            </a:r>
          </a:p>
          <a:p>
            <a:pPr eaLnBrk="1" hangingPunct="1"/>
            <a:r>
              <a:rPr lang="zh-CN" altLang="en-US" dirty="0">
                <a:solidFill>
                  <a:srgbClr val="C00000"/>
                </a:solidFill>
                <a:ea typeface="楷体_GB2312" panose="02010609030101010101" pitchFamily="49" charset="-122"/>
              </a:rPr>
              <a:t>划分优先级：</a:t>
            </a:r>
            <a:r>
              <a:rPr lang="zh-CN" altLang="en-US" dirty="0">
                <a:solidFill>
                  <a:schemeClr val="tx1"/>
                </a:solidFill>
                <a:latin typeface="楷体" panose="02010609060101010101" pitchFamily="49" charset="-122"/>
                <a:ea typeface="楷体" panose="02010609060101010101" pitchFamily="49" charset="-122"/>
              </a:rPr>
              <a:t>给每项需求、特性或使用实例分配一个实施优先级以指</a:t>
            </a:r>
            <a:br>
              <a:rPr lang="en-US" altLang="zh-CN" dirty="0">
                <a:solidFill>
                  <a:schemeClr val="tx1"/>
                </a:solidFill>
                <a:latin typeface="楷体" panose="02010609060101010101" pitchFamily="49" charset="-122"/>
                <a:ea typeface="楷体" panose="02010609060101010101" pitchFamily="49" charset="-122"/>
              </a:rPr>
            </a:br>
            <a:r>
              <a:rPr lang="en-US" altLang="zh-CN" dirty="0">
                <a:solidFill>
                  <a:schemeClr val="tx1"/>
                </a:solidFill>
                <a:latin typeface="楷体" panose="02010609060101010101" pitchFamily="49" charset="-122"/>
                <a:ea typeface="楷体" panose="02010609060101010101" pitchFamily="49" charset="-122"/>
              </a:rPr>
              <a:t>        </a:t>
            </a:r>
            <a:r>
              <a:rPr lang="zh-CN" altLang="en-US" dirty="0">
                <a:solidFill>
                  <a:schemeClr val="tx1"/>
                </a:solidFill>
                <a:latin typeface="楷体" panose="02010609060101010101" pitchFamily="49" charset="-122"/>
                <a:ea typeface="楷体" panose="02010609060101010101" pitchFamily="49" charset="-122"/>
              </a:rPr>
              <a:t>明它在特定产品中所占的分量</a:t>
            </a:r>
          </a:p>
          <a:p>
            <a:pPr eaLnBrk="1" hangingPunct="1"/>
            <a:r>
              <a:rPr lang="zh-CN" altLang="en-US" dirty="0">
                <a:solidFill>
                  <a:srgbClr val="C00000"/>
                </a:solidFill>
                <a:ea typeface="楷体_GB2312" panose="02010609030101010101" pitchFamily="49" charset="-122"/>
              </a:rPr>
              <a:t>无二义性：</a:t>
            </a:r>
            <a:r>
              <a:rPr lang="zh-CN" altLang="en-US" dirty="0">
                <a:solidFill>
                  <a:schemeClr val="tx1"/>
                </a:solidFill>
                <a:latin typeface="楷体" panose="02010609060101010101" pitchFamily="49" charset="-122"/>
                <a:ea typeface="楷体" panose="02010609060101010101" pitchFamily="49" charset="-122"/>
              </a:rPr>
              <a:t>对所有需求说明的读者都只能有一个明确统一的解释</a:t>
            </a:r>
          </a:p>
          <a:p>
            <a:pPr eaLnBrk="1" hangingPunct="1"/>
            <a:r>
              <a:rPr lang="zh-CN" altLang="en-US" dirty="0">
                <a:solidFill>
                  <a:srgbClr val="C00000"/>
                </a:solidFill>
                <a:ea typeface="楷体_GB2312" panose="02010609030101010101" pitchFamily="49" charset="-122"/>
              </a:rPr>
              <a:t>可验证性：</a:t>
            </a:r>
            <a:r>
              <a:rPr lang="zh-CN" altLang="en-US" dirty="0">
                <a:solidFill>
                  <a:schemeClr val="tx1"/>
                </a:solidFill>
                <a:latin typeface="楷体" panose="02010609060101010101" pitchFamily="49" charset="-122"/>
                <a:ea typeface="楷体" panose="02010609060101010101" pitchFamily="49" charset="-122"/>
              </a:rPr>
              <a:t>检查一下每项需求是否能通过设计测试用例或其它的验证</a:t>
            </a:r>
            <a:br>
              <a:rPr lang="en-US" altLang="zh-CN" dirty="0">
                <a:solidFill>
                  <a:schemeClr val="tx1"/>
                </a:solidFill>
                <a:latin typeface="楷体" panose="02010609060101010101" pitchFamily="49" charset="-122"/>
                <a:ea typeface="楷体" panose="02010609060101010101" pitchFamily="49" charset="-122"/>
              </a:rPr>
            </a:br>
            <a:r>
              <a:rPr lang="en-US" altLang="zh-CN" dirty="0">
                <a:solidFill>
                  <a:schemeClr val="tx1"/>
                </a:solidFill>
                <a:latin typeface="楷体" panose="02010609060101010101" pitchFamily="49" charset="-122"/>
                <a:ea typeface="楷体" panose="02010609060101010101" pitchFamily="49" charset="-122"/>
              </a:rPr>
              <a:t>        </a:t>
            </a:r>
            <a:r>
              <a:rPr lang="zh-CN" altLang="en-US" dirty="0">
                <a:solidFill>
                  <a:schemeClr val="tx1"/>
                </a:solidFill>
                <a:latin typeface="楷体" panose="02010609060101010101" pitchFamily="49" charset="-122"/>
                <a:ea typeface="楷体" panose="02010609060101010101" pitchFamily="49" charset="-122"/>
              </a:rPr>
              <a:t>方法，如用演示、检测等来确定产品是否确实按需求实现</a:t>
            </a:r>
          </a:p>
        </p:txBody>
      </p:sp>
    </p:spTree>
    <p:extLst>
      <p:ext uri="{BB962C8B-B14F-4D97-AF65-F5344CB8AC3E}">
        <p14:creationId xmlns:p14="http://schemas.microsoft.com/office/powerpoint/2010/main" val="2154038024"/>
      </p:ext>
    </p:extLst>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1  </a:t>
            </a:r>
            <a:r>
              <a:rPr lang="zh-CN" altLang="en-US" dirty="0">
                <a:solidFill>
                  <a:srgbClr val="C00000"/>
                </a:solidFill>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软件需求与软件工程其他要素的关系</a:t>
            </a:r>
          </a:p>
          <a:p>
            <a:pPr indent="123825" eaLnBrk="1" hangingPunct="1">
              <a:buNone/>
            </a:pPr>
            <a:r>
              <a:rPr lang="en-US" altLang="zh-CN" dirty="0">
                <a:latin typeface="Times New Roman" panose="02020603050405020304" pitchFamily="18" charset="0"/>
                <a:cs typeface="Times New Roman" panose="02020603050405020304" pitchFamily="18" charset="0"/>
              </a:rPr>
              <a:t>6 *</a:t>
            </a:r>
            <a:r>
              <a:rPr lang="zh-CN" altLang="en-US" dirty="0">
                <a:latin typeface="Times New Roman" panose="02020603050405020304" pitchFamily="18" charset="0"/>
                <a:cs typeface="Times New Roman" panose="02020603050405020304" pitchFamily="18" charset="0"/>
              </a:rPr>
              <a:t>与需求工程有关的潜在风险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35116010"/>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产生不合格需求的原因</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ea typeface="楷体_GB2312" panose="02010609030101010101" pitchFamily="49" charset="-122"/>
              </a:rPr>
              <a:t>无足够用户参与</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我不明白为什么要花那么多功夫收集需求”</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与其与用户讨论浪费时间，不如写代码有意思”</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我已经明白用户需求了”</a:t>
            </a:r>
          </a:p>
          <a:p>
            <a:pPr eaLnBrk="1" hangingPunct="1"/>
            <a:r>
              <a:rPr lang="zh-CN" altLang="en-US" dirty="0">
                <a:solidFill>
                  <a:srgbClr val="C00000"/>
                </a:solidFill>
                <a:ea typeface="楷体_GB2312" panose="02010609030101010101" pitchFamily="49" charset="-122"/>
              </a:rPr>
              <a:t>用户需求的不断增加</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若不断增加新需求，项目就越来越庞大以致超过其计划及预算范围</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开发中不断延续的变更会使其整体结构日渐紊乱，补丁代码也使得整个程序难以理解和维护</a:t>
            </a:r>
          </a:p>
          <a:p>
            <a:pPr eaLnBrk="1" hangingPunct="1"/>
            <a:endParaRPr lang="en-US" altLang="zh-CN" dirty="0"/>
          </a:p>
        </p:txBody>
      </p:sp>
    </p:spTree>
    <p:extLst>
      <p:ext uri="{BB962C8B-B14F-4D97-AF65-F5344CB8AC3E}">
        <p14:creationId xmlns:p14="http://schemas.microsoft.com/office/powerpoint/2010/main" val="3754662539"/>
      </p:ext>
    </p:extLst>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产生不合格需求的原因</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ea typeface="楷体_GB2312" panose="02010609030101010101" pitchFamily="49" charset="-122"/>
              </a:rPr>
              <a:t>模棱两可的需求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诸多读者对需求说明产生了不同的理解</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单个读者能用不止一个方式来解释某个需求说明</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后果：返工，重做一些你认为已做好的事情</a:t>
            </a:r>
          </a:p>
          <a:p>
            <a:pPr eaLnBrk="1" hangingPunct="1"/>
            <a:r>
              <a:rPr lang="zh-CN" altLang="en-US" dirty="0">
                <a:solidFill>
                  <a:srgbClr val="C00000"/>
                </a:solidFill>
                <a:ea typeface="楷体_GB2312" panose="02010609030101010101" pitchFamily="49" charset="-122"/>
              </a:rPr>
              <a:t>不必要的特性</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画蛇添足”，开发人员力图增加一些“用户欣赏”但需求规格说明中并未涉及的新功能</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客户可能要求一些看上去很“酷”，但缺乏实用价值的功能，而实现这些功能只能徒耗时间和成本</a:t>
            </a:r>
          </a:p>
          <a:p>
            <a:pPr lvl="1" eaLnBrk="1" hangingPunct="1">
              <a:buFont typeface="Arial" panose="020B0604020202020204" pitchFamily="34" charset="0"/>
              <a:buNone/>
            </a:pPr>
            <a:endParaRPr lang="zh-CN" altLang="en-US" dirty="0"/>
          </a:p>
          <a:p>
            <a:pPr eaLnBrk="1" hangingPunct="1"/>
            <a:endParaRPr lang="en-US" altLang="zh-CN" dirty="0"/>
          </a:p>
        </p:txBody>
      </p:sp>
    </p:spTree>
    <p:extLst>
      <p:ext uri="{BB962C8B-B14F-4D97-AF65-F5344CB8AC3E}">
        <p14:creationId xmlns:p14="http://schemas.microsoft.com/office/powerpoint/2010/main" val="2055075770"/>
      </p:ext>
    </p:extLst>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产生不合格需求的原因</a:t>
            </a:r>
          </a:p>
        </p:txBody>
      </p:sp>
      <p:sp>
        <p:nvSpPr>
          <p:cNvPr id="4" name="Rectangle 4"/>
          <p:cNvSpPr txBox="1">
            <a:spLocks noChangeArrowheads="1"/>
          </p:cNvSpPr>
          <p:nvPr/>
        </p:nvSpPr>
        <p:spPr>
          <a:xfrm>
            <a:off x="395288" y="1340768"/>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ea typeface="楷体_GB2312" panose="02010609030101010101" pitchFamily="49" charset="-122"/>
              </a:rPr>
              <a:t>过于精简的规格说明</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给开发人员带来挫折，使他们在不正确的假设前提和极其有限的指导下工作</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给客户带来烦恼，他们无法得到他们所设想的产品</a:t>
            </a:r>
          </a:p>
          <a:p>
            <a:pPr eaLnBrk="1" hangingPunct="1"/>
            <a:r>
              <a:rPr lang="zh-CN" altLang="en-US" dirty="0">
                <a:solidFill>
                  <a:srgbClr val="C00000"/>
                </a:solidFill>
                <a:ea typeface="楷体_GB2312" panose="02010609030101010101" pitchFamily="49" charset="-122"/>
              </a:rPr>
              <a:t>忽略了用户分类</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软件由不同的人使用其不同的特性</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使用频繁程度有所差异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使用者受教育程度和经验水平也不尽相同</a:t>
            </a:r>
          </a:p>
          <a:p>
            <a:pPr eaLnBrk="1" hangingPunct="1"/>
            <a:r>
              <a:rPr lang="zh-CN" altLang="en-US" dirty="0">
                <a:solidFill>
                  <a:srgbClr val="C00000"/>
                </a:solidFill>
                <a:ea typeface="楷体_GB2312" panose="02010609030101010101" pitchFamily="49" charset="-122"/>
              </a:rPr>
              <a:t>不准确的计划</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对需求分析缺乏理解会导致过分乐观的估计</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原因：频繁的需求变更、遗漏的需求、与用户交流不够、质量低下的需求规格说明和不完善的需求分析</a:t>
            </a:r>
          </a:p>
          <a:p>
            <a:pPr eaLnBrk="1" hangingPunct="1"/>
            <a:endParaRPr lang="en-US" altLang="zh-CN" dirty="0"/>
          </a:p>
        </p:txBody>
      </p:sp>
    </p:spTree>
    <p:extLst>
      <p:ext uri="{BB962C8B-B14F-4D97-AF65-F5344CB8AC3E}">
        <p14:creationId xmlns:p14="http://schemas.microsoft.com/office/powerpoint/2010/main" val="3568305471"/>
      </p:ext>
    </p:extLst>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案例分析</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他们</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忙，没有时间与你讨论需求</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Contoso</a:t>
            </a:r>
            <a:r>
              <a:rPr lang="zh-CN" altLang="en-US" dirty="0"/>
              <a:t>公司的</a:t>
            </a:r>
            <a:r>
              <a:rPr lang="en-US" altLang="zh-CN" dirty="0"/>
              <a:t>CEO Gerhard</a:t>
            </a:r>
            <a:r>
              <a:rPr lang="zh-CN" altLang="en-US" dirty="0"/>
              <a:t>约见软件开发小组</a:t>
            </a:r>
            <a:r>
              <a:rPr lang="en-US" altLang="zh-CN" dirty="0"/>
              <a:t>Cynthia</a:t>
            </a:r>
            <a:r>
              <a:rPr lang="zh-CN" altLang="en-US" dirty="0"/>
              <a:t>，商讨为公司开发新系统的事情</a:t>
            </a:r>
            <a:r>
              <a:rPr lang="en-US" altLang="zh-CN" dirty="0"/>
              <a:t>…</a:t>
            </a:r>
          </a:p>
        </p:txBody>
      </p:sp>
      <p:graphicFrame>
        <p:nvGraphicFramePr>
          <p:cNvPr id="5" name="Group 35"/>
          <p:cNvGraphicFramePr>
            <a:graphicFrameLocks noGrp="1"/>
          </p:cNvGraphicFramePr>
          <p:nvPr>
            <p:extLst>
              <p:ext uri="{D42A27DB-BD31-4B8C-83A1-F6EECF244321}">
                <p14:modId xmlns:p14="http://schemas.microsoft.com/office/powerpoint/2010/main" val="1527936159"/>
              </p:ext>
            </p:extLst>
          </p:nvPr>
        </p:nvGraphicFramePr>
        <p:xfrm>
          <a:off x="439738" y="2062104"/>
          <a:ext cx="8453437" cy="4391232"/>
        </p:xfrm>
        <a:graphic>
          <a:graphicData uri="http://schemas.openxmlformats.org/drawingml/2006/table">
            <a:tbl>
              <a:tblPr/>
              <a:tblGrid>
                <a:gridCol w="1022350">
                  <a:extLst>
                    <a:ext uri="{9D8B030D-6E8A-4147-A177-3AD203B41FA5}">
                      <a16:colId xmlns:a16="http://schemas.microsoft.com/office/drawing/2014/main" val="3284271201"/>
                    </a:ext>
                  </a:extLst>
                </a:gridCol>
                <a:gridCol w="7431087">
                  <a:extLst>
                    <a:ext uri="{9D8B030D-6E8A-4147-A177-3AD203B41FA5}">
                      <a16:colId xmlns:a16="http://schemas.microsoft.com/office/drawing/2014/main" val="3078523181"/>
                    </a:ext>
                  </a:extLst>
                </a:gridCol>
              </a:tblGrid>
              <a:tr h="57908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anchorCtr="1" horzOverflow="overflow">
                    <a:lnL cap="flat">
                      <a:noFill/>
                    </a:lnL>
                    <a:lnR>
                      <a:noFill/>
                    </a:lnR>
                    <a:lnT cap="fla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我们需要建立一套化学制品跟踪信息系统，可以记录并查询库房或某个实验室中已有的化学药品</a:t>
                      </a:r>
                      <a:r>
                        <a:rPr kumimoji="0" lang="en-US" altLang="zh-CN"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 </a:t>
                      </a:r>
                      <a:r>
                        <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你们小组能在五个月内开发出该系统吗？</a:t>
                      </a:r>
                    </a:p>
                  </a:txBody>
                  <a:tcPr marT="45717" marB="45717" horzOverflow="overflow">
                    <a:lnL>
                      <a:noFill/>
                    </a:lnL>
                    <a:lnR cap="flat">
                      <a:noFill/>
                    </a:lnR>
                    <a:lnT cap="flat">
                      <a:noFill/>
                    </a:lnT>
                    <a:lnB>
                      <a:noFill/>
                    </a:lnB>
                    <a:lnTlToBr>
                      <a:noFill/>
                    </a:lnTlToBr>
                    <a:lnBlToTr>
                      <a:noFill/>
                    </a:lnBlToTr>
                    <a:solidFill>
                      <a:srgbClr val="CCFFCC"/>
                    </a:solidFill>
                  </a:tcPr>
                </a:tc>
                <a:extLst>
                  <a:ext uri="{0D108BD9-81ED-4DB2-BD59-A6C34878D82A}">
                    <a16:rowId xmlns:a16="http://schemas.microsoft.com/office/drawing/2014/main" val="4226741238"/>
                  </a:ext>
                </a:extLst>
              </a:tr>
              <a:tr h="57908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Cynthia</a:t>
                      </a:r>
                    </a:p>
                  </a:txBody>
                  <a:tcPr marL="90000" marR="90000" marT="46797" marB="46797" anchor="ctr" anchorCtr="1"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我已经明白这个项目的重要性了，但在我制定计划前，我们必须收集一些系统的需求。</a:t>
                      </a:r>
                    </a:p>
                  </a:txBody>
                  <a:tcPr marT="45717" marB="45717"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977408106"/>
                  </a:ext>
                </a:extLst>
              </a:tr>
              <a:tr h="335261">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anchorCtr="1"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你什么意思？我不是刚告诉你我的需求了吗？</a:t>
                      </a:r>
                    </a:p>
                  </a:txBody>
                  <a:tcPr marT="45717" marB="45717"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3916767442"/>
                  </a:ext>
                </a:extLst>
              </a:tr>
              <a:tr h="1066738">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Cynthia</a:t>
                      </a:r>
                    </a:p>
                  </a:txBody>
                  <a:tcPr marL="90000" marR="90000" marT="46797" marB="46797" anchor="ctr" anchorCtr="1"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你只说明了整个项目的概念与目标，这些高层次的业务需求并不能为我们提供足够的详细信息以确定究竟要开发什么样的软件，以及需要多长时间。我需要一些分析人员与一些知道系统使用要求的化学专家进行讨论，然后才能真正明白达到业务目标所需的各种功能和用户的要求。</a:t>
                      </a:r>
                    </a:p>
                  </a:txBody>
                  <a:tcPr marT="45717" marB="45717"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96140039"/>
                  </a:ext>
                </a:extLst>
              </a:tr>
              <a:tr h="57908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anchorCtr="1"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那些化学专家都非常忙，没有时间与你们详细讨论各种细节，你不能让你的手下的人说明要做的系统吗？</a:t>
                      </a:r>
                    </a:p>
                  </a:txBody>
                  <a:tcPr marT="45717" marB="45717"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3995211514"/>
                  </a:ext>
                </a:extLst>
              </a:tr>
              <a:tr h="335261">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Cynthia</a:t>
                      </a:r>
                    </a:p>
                  </a:txBody>
                  <a:tcPr marL="90000" marR="90000" marT="46797" marB="46797" anchor="ctr" anchorCtr="1"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zh-CN"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如果我们只是凭空猜想用户要求，结果不会令人满意。</a:t>
                      </a:r>
                      <a:endPar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endParaRPr>
                    </a:p>
                  </a:txBody>
                  <a:tcPr marT="45717" marB="45717"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818722327"/>
                  </a:ext>
                </a:extLst>
              </a:tr>
              <a:tr h="58124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行了，行了，我们没有那么多时间，我来告诉你需求，请马上开始开发系统，并随时将你们的进展情况告诉我。</a:t>
                      </a:r>
                    </a:p>
                  </a:txBody>
                  <a:tcPr marL="90000" marR="90000" marT="46797" marB="46797" anchor="ctr"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1066959168"/>
                  </a:ext>
                </a:extLst>
              </a:tr>
              <a:tr h="335261">
                <a:tc gridSpan="2">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dirty="0">
                          <a:ln>
                            <a:noFill/>
                          </a:ln>
                          <a:solidFill>
                            <a:srgbClr val="000000"/>
                          </a:solidFill>
                          <a:effectLst/>
                          <a:latin typeface="Book Antiqua" panose="02040602050305030304" pitchFamily="18" charset="0"/>
                          <a:ea typeface="宋体" panose="02010600030101010101" pitchFamily="2" charset="-122"/>
                        </a:rPr>
                        <a:t>……</a:t>
                      </a:r>
                    </a:p>
                  </a:txBody>
                  <a:tcPr marT="45717" marB="45717" horzOverflow="overflow">
                    <a:lnL cap="flat">
                      <a:noFill/>
                    </a:lnL>
                    <a:lnR cap="flat">
                      <a:noFill/>
                    </a:lnR>
                    <a:lnT>
                      <a:noFill/>
                    </a:lnT>
                    <a:lnB cap="flat">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2358042279"/>
                  </a:ext>
                </a:extLst>
              </a:tr>
            </a:tbl>
          </a:graphicData>
        </a:graphic>
      </p:graphicFrame>
    </p:spTree>
    <p:extLst>
      <p:ext uri="{BB962C8B-B14F-4D97-AF65-F5344CB8AC3E}">
        <p14:creationId xmlns:p14="http://schemas.microsoft.com/office/powerpoint/2010/main" val="3108196287"/>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好需求与坏需求</a:t>
            </a:r>
          </a:p>
        </p:txBody>
      </p:sp>
      <p:sp>
        <p:nvSpPr>
          <p:cNvPr id="4" name="Rectangle 4"/>
          <p:cNvSpPr>
            <a:spLocks noChangeArrowheads="1"/>
          </p:cNvSpPr>
          <p:nvPr/>
        </p:nvSpPr>
        <p:spPr bwMode="auto">
          <a:xfrm>
            <a:off x="633413" y="3923103"/>
            <a:ext cx="8140668" cy="2255106"/>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在现实情况中，用户存钱时并不需要信用检查，因此这个需求描述是错误的 </a:t>
            </a:r>
          </a:p>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适当的行动”对不同的人来说有不同的解释，显然是歧义的</a:t>
            </a:r>
          </a:p>
          <a:p>
            <a:pPr eaLnBrk="1" hangingPunct="1">
              <a:lnSpc>
                <a:spcPct val="13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改正：如果用户试图透支，系统将显示错误信息并拒绝取款操作</a:t>
            </a:r>
          </a:p>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3.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尽快”是不可验证的，应该给出具体数量值</a:t>
            </a:r>
          </a:p>
          <a:p>
            <a:pPr eaLnBrk="1" hangingPunct="1">
              <a:lnSpc>
                <a:spcPct val="13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改正：系统将在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秒内响应所有有效的请求</a:t>
            </a:r>
          </a:p>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4.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是矛盾的</a:t>
            </a:r>
          </a:p>
        </p:txBody>
      </p:sp>
      <p:sp>
        <p:nvSpPr>
          <p:cNvPr id="5" name="Rectangle 5"/>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考虑以下需求是否满足“好需求”的标准，如不是，该如何修正？</a:t>
            </a:r>
          </a:p>
          <a:p>
            <a:pPr lvl="1" eaLnBrk="1" hangingPunct="1">
              <a:buFontTx/>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在用户每次存钱时系统将进行信用检查</a:t>
            </a:r>
          </a:p>
          <a:p>
            <a:pPr lvl="1" eaLnBrk="1" hangingPunct="1">
              <a:buFontTx/>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如果用户试图透支，系统将采取适当的行动</a:t>
            </a:r>
          </a:p>
          <a:p>
            <a:pPr lvl="1" eaLnBrk="1" hangingPunct="1">
              <a:buFontTx/>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系统将尽可能快的响应所有有效的请求</a:t>
            </a:r>
          </a:p>
          <a:p>
            <a:pPr lvl="1" eaLnBrk="1" hangingPunct="1">
              <a:buFontTx/>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系统允许立即使用所存资金</a:t>
            </a:r>
          </a:p>
          <a:p>
            <a:pPr lvl="1" eaLnBrk="1" hangingPunct="1">
              <a:buFontTx/>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只有在手工验证所存资金后，系统才能允许使用它</a:t>
            </a:r>
            <a:endParaRPr lang="zh-CN" altLang="en-US" sz="8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059512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4  </a:t>
            </a:r>
            <a:r>
              <a:rPr lang="zh-CN" altLang="en-US" dirty="0">
                <a:solidFill>
                  <a:srgbClr val="C00000"/>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软件需求与软件工程其他要素的关系</a:t>
            </a:r>
          </a:p>
          <a:p>
            <a:pPr indent="123825" eaLnBrk="1" hangingPunct="1">
              <a:buNone/>
            </a:pPr>
            <a:r>
              <a:rPr lang="en-US" altLang="zh-CN" dirty="0">
                <a:latin typeface="Times New Roman" panose="02020603050405020304" pitchFamily="18" charset="0"/>
                <a:cs typeface="Times New Roman" panose="02020603050405020304" pitchFamily="18" charset="0"/>
              </a:rPr>
              <a:t>6 *</a:t>
            </a:r>
            <a:r>
              <a:rPr lang="zh-CN" altLang="en-US" dirty="0">
                <a:latin typeface="Times New Roman" panose="02020603050405020304" pitchFamily="18" charset="0"/>
                <a:cs typeface="Times New Roman" panose="02020603050405020304" pitchFamily="18" charset="0"/>
              </a:rPr>
              <a:t>与需求工程有关的潜在风险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32684303"/>
      </p:ext>
    </p:extLst>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需求工程</a:t>
            </a:r>
          </a:p>
        </p:txBody>
      </p:sp>
      <p:graphicFrame>
        <p:nvGraphicFramePr>
          <p:cNvPr id="4" name="Object 4"/>
          <p:cNvGraphicFramePr>
            <a:graphicFrameLocks/>
          </p:cNvGraphicFramePr>
          <p:nvPr/>
        </p:nvGraphicFramePr>
        <p:xfrm>
          <a:off x="7380288" y="4437063"/>
          <a:ext cx="1620837" cy="2146300"/>
        </p:xfrm>
        <a:graphic>
          <a:graphicData uri="http://schemas.openxmlformats.org/presentationml/2006/ole">
            <mc:AlternateContent xmlns:mc="http://schemas.openxmlformats.org/markup-compatibility/2006">
              <mc:Choice xmlns:v="urn:schemas-microsoft-com:vml" Requires="v">
                <p:oleObj name="Microsoft ClipArt Gallery" r:id="rId3" imgW="3784600" imgH="4953000" progId="MS_ClipArt_Gallery">
                  <p:embed/>
                </p:oleObj>
              </mc:Choice>
              <mc:Fallback>
                <p:oleObj name="Microsoft ClipArt Gallery" r:id="rId3" imgW="3784600" imgH="4953000" progId="MS_ClipArt_Gallery">
                  <p:embed/>
                  <p:pic>
                    <p:nvPicPr>
                      <p:cNvPr id="76803"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4437063"/>
                        <a:ext cx="1620837"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5"/>
          <p:cNvSpPr>
            <a:spLocks noChangeArrowheads="1"/>
          </p:cNvSpPr>
          <p:nvPr/>
        </p:nvSpPr>
        <p:spPr bwMode="auto">
          <a:xfrm>
            <a:off x="388938" y="3500438"/>
            <a:ext cx="6559550"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lvl="1" eaLnBrk="1" hangingPunct="1">
              <a:lnSpc>
                <a:spcPct val="110000"/>
              </a:lnSpc>
            </a:pPr>
            <a:endParaRPr lang="zh-CN" altLang="zh-CN"/>
          </a:p>
        </p:txBody>
      </p:sp>
      <p:sp>
        <p:nvSpPr>
          <p:cNvPr id="6" name="Rectangle 6"/>
          <p:cNvSpPr txBox="1">
            <a:spLocks noChangeArrowheads="1"/>
          </p:cNvSpPr>
          <p:nvPr/>
        </p:nvSpPr>
        <p:spPr>
          <a:xfrm>
            <a:off x="395288" y="1340768"/>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10000"/>
              </a:lnSpc>
            </a:pPr>
            <a:r>
              <a:rPr lang="zh-CN" altLang="en-US" dirty="0"/>
              <a:t>需求工程</a:t>
            </a:r>
            <a:r>
              <a:rPr lang="en-US" altLang="zh-CN" dirty="0"/>
              <a:t>(Requirement Engineering, RE)</a:t>
            </a:r>
          </a:p>
          <a:p>
            <a:pPr lvl="1" eaLnBrk="1" hangingPunct="1">
              <a:lnSpc>
                <a:spcPct val="11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应用已证实有效的技术、方法进行需求分析，确定客户需求，帮助分析人员理解问题并定义目标系统的所有外部特征的过程 </a:t>
            </a:r>
          </a:p>
          <a:p>
            <a:pPr lvl="1" eaLnBrk="1" hangingPunct="1">
              <a:lnSpc>
                <a:spcPct val="11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通过合适的工具和模型系统地描述待开发系统及其行为特征和相关约束，形成需求文档，并对用户不断变化的需求演进给予支持</a:t>
            </a:r>
          </a:p>
          <a:p>
            <a:pPr lvl="1" eaLnBrk="1" hangingPunct="1">
              <a:lnSpc>
                <a:spcPct val="11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分析并记录软件需求，把需求分解成一些主要的子系统和任务，把这些子系统或任务分配给软件；通过一系列重复的分析、设计、比较研究、原型开发过程把这些系统需求转换成软件的需求描述和一些性能参数</a:t>
            </a:r>
          </a:p>
          <a:p>
            <a:pPr lvl="1" eaLnBrk="1" hangingPunct="1">
              <a:lnSpc>
                <a:spcPct val="110000"/>
              </a:lnSpc>
            </a:pPr>
            <a:endParaRPr lang="zh-CN" altLang="en-US" dirty="0"/>
          </a:p>
          <a:p>
            <a:pPr lvl="1" eaLnBrk="1" hangingPunct="1">
              <a:lnSpc>
                <a:spcPct val="110000"/>
              </a:lnSpc>
            </a:pPr>
            <a:endParaRPr lang="zh-CN" altLang="en-US" dirty="0"/>
          </a:p>
          <a:p>
            <a:pPr eaLnBrk="1" hangingPunct="1"/>
            <a:endParaRPr lang="en-US" altLang="zh-CN" dirty="0"/>
          </a:p>
        </p:txBody>
      </p:sp>
    </p:spTree>
    <p:extLst>
      <p:ext uri="{BB962C8B-B14F-4D97-AF65-F5344CB8AC3E}">
        <p14:creationId xmlns:p14="http://schemas.microsoft.com/office/powerpoint/2010/main" val="3767214622"/>
      </p:ext>
    </p:extLst>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需求工程的总体流程</a:t>
            </a:r>
          </a:p>
        </p:txBody>
      </p:sp>
      <p:grpSp>
        <p:nvGrpSpPr>
          <p:cNvPr id="4" name="Group 3"/>
          <p:cNvGrpSpPr>
            <a:grpSpLocks/>
          </p:cNvGrpSpPr>
          <p:nvPr/>
        </p:nvGrpSpPr>
        <p:grpSpPr bwMode="auto">
          <a:xfrm>
            <a:off x="371475" y="2132856"/>
            <a:ext cx="7758113" cy="2960688"/>
            <a:chOff x="214" y="1604"/>
            <a:chExt cx="5158" cy="1929"/>
          </a:xfrm>
        </p:grpSpPr>
        <p:sp>
          <p:nvSpPr>
            <p:cNvPr id="5" name="Rectangle 4"/>
            <p:cNvSpPr>
              <a:spLocks noChangeArrowheads="1"/>
            </p:cNvSpPr>
            <p:nvPr/>
          </p:nvSpPr>
          <p:spPr bwMode="auto">
            <a:xfrm>
              <a:off x="294" y="1882"/>
              <a:ext cx="4815" cy="306"/>
            </a:xfrm>
            <a:prstGeom prst="rect">
              <a:avLst/>
            </a:prstGeom>
            <a:solidFill>
              <a:srgbClr val="FFCC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需求管理</a:t>
              </a:r>
              <a:endParaRPr kumimoji="1" lang="zh-CN" altLang="en-US" sz="2400" i="1">
                <a:solidFill>
                  <a:srgbClr val="000000"/>
                </a:solidFill>
                <a:latin typeface="Times New Roman" panose="02020603050405020304" pitchFamily="18" charset="0"/>
              </a:endParaRPr>
            </a:p>
          </p:txBody>
        </p:sp>
        <p:sp>
          <p:nvSpPr>
            <p:cNvPr id="6" name="Rectangle 5"/>
            <p:cNvSpPr>
              <a:spLocks noChangeArrowheads="1"/>
            </p:cNvSpPr>
            <p:nvPr/>
          </p:nvSpPr>
          <p:spPr bwMode="auto">
            <a:xfrm>
              <a:off x="295" y="2213"/>
              <a:ext cx="789" cy="454"/>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00"/>
                  </a:solidFill>
                  <a:latin typeface="Times New Roman" panose="02020603050405020304" pitchFamily="18" charset="0"/>
                </a:rPr>
                <a:t>需求获取</a:t>
              </a:r>
              <a:endParaRPr kumimoji="1" lang="zh-CN" altLang="en-US" sz="2800">
                <a:solidFill>
                  <a:srgbClr val="000000"/>
                </a:solidFill>
                <a:latin typeface="Times New Roman" panose="02020603050405020304" pitchFamily="18" charset="0"/>
              </a:endParaRPr>
            </a:p>
          </p:txBody>
        </p:sp>
        <p:sp>
          <p:nvSpPr>
            <p:cNvPr id="7" name="Rectangle 6"/>
            <p:cNvSpPr>
              <a:spLocks noChangeArrowheads="1"/>
            </p:cNvSpPr>
            <p:nvPr/>
          </p:nvSpPr>
          <p:spPr bwMode="auto">
            <a:xfrm>
              <a:off x="1590" y="2213"/>
              <a:ext cx="822" cy="458"/>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00"/>
                  </a:solidFill>
                  <a:latin typeface="Times New Roman" panose="02020603050405020304" pitchFamily="18" charset="0"/>
                </a:rPr>
                <a:t>需求分析</a:t>
              </a:r>
              <a:endParaRPr kumimoji="1" lang="zh-CN" altLang="en-US" sz="2800">
                <a:solidFill>
                  <a:srgbClr val="000000"/>
                </a:solidFill>
                <a:latin typeface="Times New Roman" panose="02020603050405020304" pitchFamily="18" charset="0"/>
              </a:endParaRPr>
            </a:p>
          </p:txBody>
        </p:sp>
        <p:sp>
          <p:nvSpPr>
            <p:cNvPr id="9" name="Rectangle 7"/>
            <p:cNvSpPr>
              <a:spLocks noChangeArrowheads="1"/>
            </p:cNvSpPr>
            <p:nvPr/>
          </p:nvSpPr>
          <p:spPr bwMode="auto">
            <a:xfrm>
              <a:off x="2932" y="2213"/>
              <a:ext cx="822" cy="458"/>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rPr>
                <a:t>规格说明</a:t>
              </a:r>
            </a:p>
          </p:txBody>
        </p:sp>
        <p:sp>
          <p:nvSpPr>
            <p:cNvPr id="10" name="Line 8"/>
            <p:cNvSpPr>
              <a:spLocks noChangeShapeType="1"/>
            </p:cNvSpPr>
            <p:nvPr/>
          </p:nvSpPr>
          <p:spPr bwMode="auto">
            <a:xfrm>
              <a:off x="1095" y="2449"/>
              <a:ext cx="496"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9"/>
            <p:cNvSpPr>
              <a:spLocks noChangeArrowheads="1"/>
            </p:cNvSpPr>
            <p:nvPr/>
          </p:nvSpPr>
          <p:spPr bwMode="auto">
            <a:xfrm>
              <a:off x="4276" y="2213"/>
              <a:ext cx="822" cy="458"/>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00"/>
                  </a:solidFill>
                  <a:latin typeface="Times New Roman" panose="02020603050405020304" pitchFamily="18" charset="0"/>
                </a:rPr>
                <a:t>需求验证</a:t>
              </a:r>
              <a:endParaRPr kumimoji="1" lang="zh-CN" altLang="en-US" sz="2800">
                <a:solidFill>
                  <a:srgbClr val="000000"/>
                </a:solidFill>
                <a:latin typeface="Times New Roman" panose="02020603050405020304" pitchFamily="18" charset="0"/>
              </a:endParaRPr>
            </a:p>
          </p:txBody>
        </p:sp>
        <p:sp>
          <p:nvSpPr>
            <p:cNvPr id="12" name="Line 10"/>
            <p:cNvSpPr>
              <a:spLocks noChangeShapeType="1"/>
            </p:cNvSpPr>
            <p:nvPr/>
          </p:nvSpPr>
          <p:spPr bwMode="auto">
            <a:xfrm>
              <a:off x="2420" y="2440"/>
              <a:ext cx="505"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a:off x="3763" y="2459"/>
              <a:ext cx="506"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12"/>
            <p:cNvSpPr>
              <a:spLocks/>
            </p:cNvSpPr>
            <p:nvPr/>
          </p:nvSpPr>
          <p:spPr bwMode="auto">
            <a:xfrm>
              <a:off x="1098" y="2557"/>
              <a:ext cx="180" cy="420"/>
            </a:xfrm>
            <a:custGeom>
              <a:avLst/>
              <a:gdLst>
                <a:gd name="T0" fmla="*/ 0 w 21578"/>
                <a:gd name="T1" fmla="*/ 0 h 21600"/>
                <a:gd name="T2" fmla="*/ 180 w 21578"/>
                <a:gd name="T3" fmla="*/ 401 h 21600"/>
                <a:gd name="T4" fmla="*/ 0 w 21578"/>
                <a:gd name="T5" fmla="*/ 420 h 21600"/>
                <a:gd name="T6" fmla="*/ 0 60000 65536"/>
                <a:gd name="T7" fmla="*/ 0 60000 65536"/>
                <a:gd name="T8" fmla="*/ 0 60000 65536"/>
              </a:gdLst>
              <a:ahLst/>
              <a:cxnLst>
                <a:cxn ang="T6">
                  <a:pos x="T0" y="T1"/>
                </a:cxn>
                <a:cxn ang="T7">
                  <a:pos x="T2" y="T3"/>
                </a:cxn>
                <a:cxn ang="T8">
                  <a:pos x="T4" y="T5"/>
                </a:cxn>
              </a:cxnLst>
              <a:rect l="0" t="0" r="r" b="b"/>
              <a:pathLst>
                <a:path w="21578" h="21600" fill="none" extrusionOk="0">
                  <a:moveTo>
                    <a:pt x="0" y="0"/>
                  </a:moveTo>
                  <a:cubicBezTo>
                    <a:pt x="11550" y="0"/>
                    <a:pt x="21057" y="9087"/>
                    <a:pt x="21578" y="20625"/>
                  </a:cubicBezTo>
                </a:path>
                <a:path w="21578" h="21600" stroke="0" extrusionOk="0">
                  <a:moveTo>
                    <a:pt x="0" y="0"/>
                  </a:moveTo>
                  <a:cubicBezTo>
                    <a:pt x="11550" y="0"/>
                    <a:pt x="21057" y="9087"/>
                    <a:pt x="21578" y="20625"/>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3"/>
            <p:cNvSpPr>
              <a:spLocks noChangeArrowheads="1"/>
            </p:cNvSpPr>
            <p:nvPr/>
          </p:nvSpPr>
          <p:spPr bwMode="auto">
            <a:xfrm>
              <a:off x="442" y="2984"/>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会议纪要</a:t>
              </a:r>
            </a:p>
            <a:p>
              <a:pPr algn="ctr"/>
              <a:r>
                <a:rPr lang="zh-CN" altLang="en-US" b="1" i="1">
                  <a:solidFill>
                    <a:srgbClr val="000000"/>
                  </a:solidFill>
                  <a:latin typeface="Times New Roman" panose="02020603050405020304" pitchFamily="18" charset="0"/>
                </a:rPr>
                <a:t>讨论纪要</a:t>
              </a:r>
            </a:p>
          </p:txBody>
        </p:sp>
        <p:sp>
          <p:nvSpPr>
            <p:cNvPr id="16" name="Rectangle 14"/>
            <p:cNvSpPr>
              <a:spLocks noChangeArrowheads="1"/>
            </p:cNvSpPr>
            <p:nvPr/>
          </p:nvSpPr>
          <p:spPr bwMode="auto">
            <a:xfrm>
              <a:off x="1761" y="2981"/>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分析模型</a:t>
              </a:r>
            </a:p>
          </p:txBody>
        </p:sp>
        <p:sp>
          <p:nvSpPr>
            <p:cNvPr id="17" name="Rectangle 15"/>
            <p:cNvSpPr>
              <a:spLocks noChangeArrowheads="1"/>
            </p:cNvSpPr>
            <p:nvPr/>
          </p:nvSpPr>
          <p:spPr bwMode="auto">
            <a:xfrm>
              <a:off x="3123" y="2984"/>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需求规格</a:t>
              </a:r>
            </a:p>
            <a:p>
              <a:pPr algn="ctr"/>
              <a:r>
                <a:rPr lang="zh-CN" altLang="en-US" b="1" i="1">
                  <a:solidFill>
                    <a:srgbClr val="000000"/>
                  </a:solidFill>
                  <a:latin typeface="Times New Roman" panose="02020603050405020304" pitchFamily="18" charset="0"/>
                </a:rPr>
                <a:t>说明书</a:t>
              </a:r>
              <a:endParaRPr kumimoji="1" lang="zh-CN" altLang="en-US" sz="2800">
                <a:solidFill>
                  <a:srgbClr val="000000"/>
                </a:solidFill>
                <a:latin typeface="Times New Roman" panose="02020603050405020304" pitchFamily="18" charset="0"/>
              </a:endParaRPr>
            </a:p>
          </p:txBody>
        </p:sp>
        <p:sp>
          <p:nvSpPr>
            <p:cNvPr id="18" name="Rectangle 16"/>
            <p:cNvSpPr>
              <a:spLocks noChangeArrowheads="1"/>
            </p:cNvSpPr>
            <p:nvPr/>
          </p:nvSpPr>
          <p:spPr bwMode="auto">
            <a:xfrm>
              <a:off x="4492" y="2966"/>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审核通过的</a:t>
              </a:r>
            </a:p>
            <a:p>
              <a:pPr algn="ctr"/>
              <a:r>
                <a:rPr lang="zh-CN" altLang="en-US" b="1" i="1">
                  <a:solidFill>
                    <a:srgbClr val="000000"/>
                  </a:solidFill>
                  <a:latin typeface="Times New Roman" panose="02020603050405020304" pitchFamily="18" charset="0"/>
                </a:rPr>
                <a:t>规格说明书</a:t>
              </a:r>
              <a:endParaRPr kumimoji="1" lang="zh-CN" altLang="en-US" sz="2800">
                <a:solidFill>
                  <a:srgbClr val="000000"/>
                </a:solidFill>
                <a:latin typeface="Times New Roman" panose="02020603050405020304" pitchFamily="18" charset="0"/>
              </a:endParaRPr>
            </a:p>
          </p:txBody>
        </p:sp>
        <p:sp>
          <p:nvSpPr>
            <p:cNvPr id="19" name="Arc 17"/>
            <p:cNvSpPr>
              <a:spLocks/>
            </p:cNvSpPr>
            <p:nvPr/>
          </p:nvSpPr>
          <p:spPr bwMode="auto">
            <a:xfrm>
              <a:off x="2414" y="2566"/>
              <a:ext cx="179" cy="420"/>
            </a:xfrm>
            <a:custGeom>
              <a:avLst/>
              <a:gdLst>
                <a:gd name="T0" fmla="*/ 0 w 21472"/>
                <a:gd name="T1" fmla="*/ 0 h 21600"/>
                <a:gd name="T2" fmla="*/ 179 w 21472"/>
                <a:gd name="T3" fmla="*/ 374 h 21600"/>
                <a:gd name="T4" fmla="*/ 0 w 21472"/>
                <a:gd name="T5" fmla="*/ 420 h 21600"/>
                <a:gd name="T6" fmla="*/ 0 60000 65536"/>
                <a:gd name="T7" fmla="*/ 0 60000 65536"/>
                <a:gd name="T8" fmla="*/ 0 60000 65536"/>
              </a:gdLst>
              <a:ahLst/>
              <a:cxnLst>
                <a:cxn ang="T6">
                  <a:pos x="T0" y="T1"/>
                </a:cxn>
                <a:cxn ang="T7">
                  <a:pos x="T2" y="T3"/>
                </a:cxn>
                <a:cxn ang="T8">
                  <a:pos x="T4" y="T5"/>
                </a:cxn>
              </a:cxnLst>
              <a:rect l="0" t="0" r="r" b="b"/>
              <a:pathLst>
                <a:path w="21472" h="21600" fill="none" extrusionOk="0">
                  <a:moveTo>
                    <a:pt x="0" y="0"/>
                  </a:moveTo>
                  <a:cubicBezTo>
                    <a:pt x="11019" y="0"/>
                    <a:pt x="20271" y="8294"/>
                    <a:pt x="21471" y="19248"/>
                  </a:cubicBezTo>
                </a:path>
                <a:path w="21472" h="21600" stroke="0" extrusionOk="0">
                  <a:moveTo>
                    <a:pt x="0" y="0"/>
                  </a:moveTo>
                  <a:cubicBezTo>
                    <a:pt x="11019" y="0"/>
                    <a:pt x="20271" y="8294"/>
                    <a:pt x="21471" y="19248"/>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rc 18"/>
            <p:cNvSpPr>
              <a:spLocks/>
            </p:cNvSpPr>
            <p:nvPr/>
          </p:nvSpPr>
          <p:spPr bwMode="auto">
            <a:xfrm>
              <a:off x="3770" y="2584"/>
              <a:ext cx="178" cy="420"/>
            </a:xfrm>
            <a:custGeom>
              <a:avLst/>
              <a:gdLst>
                <a:gd name="T0" fmla="*/ 0 w 21396"/>
                <a:gd name="T1" fmla="*/ 0 h 21600"/>
                <a:gd name="T2" fmla="*/ 178 w 21396"/>
                <a:gd name="T3" fmla="*/ 362 h 21600"/>
                <a:gd name="T4" fmla="*/ 0 w 21396"/>
                <a:gd name="T5" fmla="*/ 420 h 21600"/>
                <a:gd name="T6" fmla="*/ 0 60000 65536"/>
                <a:gd name="T7" fmla="*/ 0 60000 65536"/>
                <a:gd name="T8" fmla="*/ 0 60000 65536"/>
              </a:gdLst>
              <a:ahLst/>
              <a:cxnLst>
                <a:cxn ang="T6">
                  <a:pos x="T0" y="T1"/>
                </a:cxn>
                <a:cxn ang="T7">
                  <a:pos x="T2" y="T3"/>
                </a:cxn>
                <a:cxn ang="T8">
                  <a:pos x="T4" y="T5"/>
                </a:cxn>
              </a:cxnLst>
              <a:rect l="0" t="0" r="r" b="b"/>
              <a:pathLst>
                <a:path w="21396" h="21600" fill="none" extrusionOk="0">
                  <a:moveTo>
                    <a:pt x="0" y="0"/>
                  </a:moveTo>
                  <a:cubicBezTo>
                    <a:pt x="10784" y="0"/>
                    <a:pt x="19915" y="7953"/>
                    <a:pt x="21395" y="18636"/>
                  </a:cubicBezTo>
                </a:path>
                <a:path w="21396" h="21600" stroke="0" extrusionOk="0">
                  <a:moveTo>
                    <a:pt x="0" y="0"/>
                  </a:moveTo>
                  <a:cubicBezTo>
                    <a:pt x="10784" y="0"/>
                    <a:pt x="19915" y="7953"/>
                    <a:pt x="21395" y="18636"/>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Arc 19"/>
            <p:cNvSpPr>
              <a:spLocks/>
            </p:cNvSpPr>
            <p:nvPr/>
          </p:nvSpPr>
          <p:spPr bwMode="auto">
            <a:xfrm>
              <a:off x="5114" y="2547"/>
              <a:ext cx="179" cy="420"/>
            </a:xfrm>
            <a:custGeom>
              <a:avLst/>
              <a:gdLst>
                <a:gd name="T0" fmla="*/ 0 w 21488"/>
                <a:gd name="T1" fmla="*/ 0 h 21600"/>
                <a:gd name="T2" fmla="*/ 179 w 21488"/>
                <a:gd name="T3" fmla="*/ 377 h 21600"/>
                <a:gd name="T4" fmla="*/ 0 w 21488"/>
                <a:gd name="T5" fmla="*/ 420 h 21600"/>
                <a:gd name="T6" fmla="*/ 0 60000 65536"/>
                <a:gd name="T7" fmla="*/ 0 60000 65536"/>
                <a:gd name="T8" fmla="*/ 0 60000 65536"/>
              </a:gdLst>
              <a:ahLst/>
              <a:cxnLst>
                <a:cxn ang="T6">
                  <a:pos x="T0" y="T1"/>
                </a:cxn>
                <a:cxn ang="T7">
                  <a:pos x="T2" y="T3"/>
                </a:cxn>
                <a:cxn ang="T8">
                  <a:pos x="T4" y="T5"/>
                </a:cxn>
              </a:cxnLst>
              <a:rect l="0" t="0" r="r" b="b"/>
              <a:pathLst>
                <a:path w="21488" h="21600" fill="none" extrusionOk="0">
                  <a:moveTo>
                    <a:pt x="0" y="0"/>
                  </a:moveTo>
                  <a:cubicBezTo>
                    <a:pt x="11080" y="0"/>
                    <a:pt x="20363" y="8384"/>
                    <a:pt x="21488" y="19407"/>
                  </a:cubicBezTo>
                </a:path>
                <a:path w="21488" h="21600" stroke="0" extrusionOk="0">
                  <a:moveTo>
                    <a:pt x="0" y="0"/>
                  </a:moveTo>
                  <a:cubicBezTo>
                    <a:pt x="11080" y="0"/>
                    <a:pt x="20363" y="8384"/>
                    <a:pt x="21488" y="19407"/>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p:nvSpPr>
          <p:spPr bwMode="auto">
            <a:xfrm>
              <a:off x="1347" y="3277"/>
              <a:ext cx="432"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4052" y="3253"/>
              <a:ext cx="432"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a:off x="2688" y="3266"/>
              <a:ext cx="432"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Rectangle 23"/>
            <p:cNvSpPr>
              <a:spLocks noChangeArrowheads="1"/>
            </p:cNvSpPr>
            <p:nvPr/>
          </p:nvSpPr>
          <p:spPr bwMode="auto">
            <a:xfrm>
              <a:off x="260" y="1604"/>
              <a:ext cx="429" cy="23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i="1">
                  <a:solidFill>
                    <a:srgbClr val="990033"/>
                  </a:solidFill>
                  <a:latin typeface="Times New Roman" panose="02020603050405020304" pitchFamily="18" charset="0"/>
                </a:rPr>
                <a:t>活动</a:t>
              </a:r>
            </a:p>
          </p:txBody>
        </p:sp>
        <p:sp>
          <p:nvSpPr>
            <p:cNvPr id="26" name="Rectangle 24"/>
            <p:cNvSpPr>
              <a:spLocks noChangeArrowheads="1"/>
            </p:cNvSpPr>
            <p:nvPr/>
          </p:nvSpPr>
          <p:spPr bwMode="auto">
            <a:xfrm>
              <a:off x="214" y="2678"/>
              <a:ext cx="582" cy="23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i="1">
                  <a:solidFill>
                    <a:srgbClr val="0033CC"/>
                  </a:solidFill>
                  <a:latin typeface="Times New Roman" panose="02020603050405020304" pitchFamily="18" charset="0"/>
                </a:rPr>
                <a:t>产出物</a:t>
              </a:r>
            </a:p>
          </p:txBody>
        </p:sp>
      </p:grpSp>
      <p:sp>
        <p:nvSpPr>
          <p:cNvPr id="27" name="Rectangle 25"/>
          <p:cNvSpPr>
            <a:spLocks noChangeArrowheads="1"/>
          </p:cNvSpPr>
          <p:nvPr/>
        </p:nvSpPr>
        <p:spPr bwMode="auto">
          <a:xfrm>
            <a:off x="7956550" y="320600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i="1">
                <a:solidFill>
                  <a:srgbClr val="000000"/>
                </a:solidFill>
                <a:latin typeface="Times New Roman" panose="02020603050405020304" pitchFamily="18" charset="0"/>
              </a:rPr>
              <a:t>需求开发</a:t>
            </a:r>
          </a:p>
        </p:txBody>
      </p:sp>
    </p:spTree>
    <p:extLst>
      <p:ext uri="{BB962C8B-B14F-4D97-AF65-F5344CB8AC3E}">
        <p14:creationId xmlns:p14="http://schemas.microsoft.com/office/powerpoint/2010/main" val="2114116995"/>
      </p:ext>
    </p:extLst>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AutoShape 17"/>
          <p:cNvSpPr>
            <a:spLocks noChangeArrowheads="1"/>
          </p:cNvSpPr>
          <p:nvPr/>
        </p:nvSpPr>
        <p:spPr bwMode="auto">
          <a:xfrm>
            <a:off x="5810250" y="2712368"/>
            <a:ext cx="2376488" cy="647700"/>
          </a:xfrm>
          <a:prstGeom prst="flowChartPredefinedProcess">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需求状态跟踪</a:t>
            </a:r>
          </a:p>
        </p:txBody>
      </p:sp>
      <p:sp>
        <p:nvSpPr>
          <p:cNvPr id="4"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需求工程的总体流程</a:t>
            </a:r>
          </a:p>
        </p:txBody>
      </p:sp>
      <p:sp>
        <p:nvSpPr>
          <p:cNvPr id="5" name="Oval 4"/>
          <p:cNvSpPr>
            <a:spLocks noChangeArrowheads="1"/>
          </p:cNvSpPr>
          <p:nvPr/>
        </p:nvSpPr>
        <p:spPr bwMode="auto">
          <a:xfrm>
            <a:off x="2459038" y="1631281"/>
            <a:ext cx="1584325" cy="64928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需求获取</a:t>
            </a:r>
          </a:p>
        </p:txBody>
      </p:sp>
      <p:sp>
        <p:nvSpPr>
          <p:cNvPr id="6" name="Oval 5"/>
          <p:cNvSpPr>
            <a:spLocks noChangeArrowheads="1"/>
          </p:cNvSpPr>
          <p:nvPr/>
        </p:nvSpPr>
        <p:spPr bwMode="auto">
          <a:xfrm>
            <a:off x="2459038" y="2615531"/>
            <a:ext cx="1584325" cy="64928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需求分析</a:t>
            </a:r>
          </a:p>
        </p:txBody>
      </p:sp>
      <p:sp>
        <p:nvSpPr>
          <p:cNvPr id="7" name="Oval 6"/>
          <p:cNvSpPr>
            <a:spLocks noChangeArrowheads="1"/>
          </p:cNvSpPr>
          <p:nvPr/>
        </p:nvSpPr>
        <p:spPr bwMode="auto">
          <a:xfrm>
            <a:off x="2457450" y="3599781"/>
            <a:ext cx="1584325" cy="64928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需求规格说明</a:t>
            </a:r>
          </a:p>
          <a:p>
            <a:pPr algn="ct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(SRS)</a:t>
            </a:r>
          </a:p>
        </p:txBody>
      </p:sp>
      <p:sp>
        <p:nvSpPr>
          <p:cNvPr id="9" name="Oval 7"/>
          <p:cNvSpPr>
            <a:spLocks noChangeArrowheads="1"/>
          </p:cNvSpPr>
          <p:nvPr/>
        </p:nvSpPr>
        <p:spPr bwMode="auto">
          <a:xfrm>
            <a:off x="2457450" y="4566568"/>
            <a:ext cx="1584325" cy="64928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需求验证</a:t>
            </a:r>
          </a:p>
        </p:txBody>
      </p:sp>
      <p:cxnSp>
        <p:nvCxnSpPr>
          <p:cNvPr id="10" name="AutoShape 8"/>
          <p:cNvCxnSpPr>
            <a:cxnSpLocks noChangeShapeType="1"/>
            <a:stCxn id="5" idx="4"/>
            <a:endCxn id="6" idx="0"/>
          </p:cNvCxnSpPr>
          <p:nvPr/>
        </p:nvCxnSpPr>
        <p:spPr bwMode="auto">
          <a:xfrm>
            <a:off x="3251200" y="2280568"/>
            <a:ext cx="0" cy="3349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9"/>
          <p:cNvCxnSpPr>
            <a:cxnSpLocks noChangeShapeType="1"/>
            <a:stCxn id="6" idx="4"/>
            <a:endCxn id="7" idx="0"/>
          </p:cNvCxnSpPr>
          <p:nvPr/>
        </p:nvCxnSpPr>
        <p:spPr bwMode="auto">
          <a:xfrm flipH="1">
            <a:off x="3249613" y="3264818"/>
            <a:ext cx="1587" cy="3349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0"/>
          <p:cNvCxnSpPr>
            <a:cxnSpLocks noChangeShapeType="1"/>
            <a:stCxn id="7" idx="4"/>
            <a:endCxn id="9" idx="0"/>
          </p:cNvCxnSpPr>
          <p:nvPr/>
        </p:nvCxnSpPr>
        <p:spPr bwMode="auto">
          <a:xfrm>
            <a:off x="3249613" y="4249068"/>
            <a:ext cx="0" cy="3175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 Box 11"/>
          <p:cNvSpPr txBox="1">
            <a:spLocks noChangeArrowheads="1"/>
          </p:cNvSpPr>
          <p:nvPr/>
        </p:nvSpPr>
        <p:spPr bwMode="auto">
          <a:xfrm>
            <a:off x="117703" y="1340768"/>
            <a:ext cx="174919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客户 </a:t>
            </a:r>
            <a:r>
              <a:rPr lang="en-US" altLang="zh-CN" b="1">
                <a:latin typeface="Times New Roman" panose="02020603050405020304" pitchFamily="18" charset="0"/>
                <a:ea typeface="楷体" panose="02010609060101010101" pitchFamily="49" charset="-122"/>
                <a:cs typeface="Times New Roman" panose="02020603050405020304" pitchFamily="18" charset="0"/>
              </a:rPr>
              <a:t>(client)</a:t>
            </a:r>
          </a:p>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终端用户 </a:t>
            </a:r>
            <a:r>
              <a:rPr lang="en-US" altLang="zh-CN" b="1">
                <a:latin typeface="Times New Roman" panose="02020603050405020304" pitchFamily="18" charset="0"/>
                <a:ea typeface="楷体" panose="02010609060101010101" pitchFamily="49" charset="-122"/>
                <a:cs typeface="Times New Roman" panose="02020603050405020304" pitchFamily="18" charset="0"/>
              </a:rPr>
              <a:t>(user)</a:t>
            </a:r>
          </a:p>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市场人员</a:t>
            </a:r>
          </a:p>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维护人员</a:t>
            </a:r>
          </a:p>
        </p:txBody>
      </p:sp>
      <p:sp>
        <p:nvSpPr>
          <p:cNvPr id="14" name="Line 12"/>
          <p:cNvSpPr>
            <a:spLocks noChangeShapeType="1"/>
          </p:cNvSpPr>
          <p:nvPr/>
        </p:nvSpPr>
        <p:spPr bwMode="auto">
          <a:xfrm>
            <a:off x="4911725" y="1343943"/>
            <a:ext cx="0" cy="48958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Rectangle 13"/>
          <p:cNvSpPr>
            <a:spLocks noChangeArrowheads="1"/>
          </p:cNvSpPr>
          <p:nvPr/>
        </p:nvSpPr>
        <p:spPr bwMode="auto">
          <a:xfrm>
            <a:off x="4368800" y="4171281"/>
            <a:ext cx="1081088" cy="1439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基线</a:t>
            </a:r>
          </a:p>
          <a:p>
            <a:pPr algn="ct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(baseline)</a:t>
            </a:r>
          </a:p>
        </p:txBody>
      </p:sp>
      <p:cxnSp>
        <p:nvCxnSpPr>
          <p:cNvPr id="16" name="AutoShape 14"/>
          <p:cNvCxnSpPr>
            <a:cxnSpLocks noChangeShapeType="1"/>
            <a:stCxn id="9" idx="6"/>
            <a:endCxn id="15" idx="1"/>
          </p:cNvCxnSpPr>
          <p:nvPr/>
        </p:nvCxnSpPr>
        <p:spPr bwMode="auto">
          <a:xfrm>
            <a:off x="4041775" y="4892006"/>
            <a:ext cx="32702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Oval 15"/>
          <p:cNvSpPr>
            <a:spLocks noChangeArrowheads="1"/>
          </p:cNvSpPr>
          <p:nvPr/>
        </p:nvSpPr>
        <p:spPr bwMode="auto">
          <a:xfrm>
            <a:off x="5737225" y="4566568"/>
            <a:ext cx="1584325" cy="64928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需求管理</a:t>
            </a:r>
          </a:p>
        </p:txBody>
      </p:sp>
      <p:sp>
        <p:nvSpPr>
          <p:cNvPr id="18" name="AutoShape 16"/>
          <p:cNvSpPr>
            <a:spLocks noChangeArrowheads="1"/>
          </p:cNvSpPr>
          <p:nvPr/>
        </p:nvSpPr>
        <p:spPr bwMode="auto">
          <a:xfrm>
            <a:off x="5449888" y="3288631"/>
            <a:ext cx="2376487" cy="647700"/>
          </a:xfrm>
          <a:prstGeom prst="flowChartPredefinedProcess">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需求变更过程</a:t>
            </a:r>
          </a:p>
        </p:txBody>
      </p:sp>
      <p:sp>
        <p:nvSpPr>
          <p:cNvPr id="19" name="AutoShape 18"/>
          <p:cNvSpPr>
            <a:spLocks/>
          </p:cNvSpPr>
          <p:nvPr/>
        </p:nvSpPr>
        <p:spPr bwMode="auto">
          <a:xfrm rot="5400000">
            <a:off x="6492876" y="3107655"/>
            <a:ext cx="431800" cy="2232025"/>
          </a:xfrm>
          <a:prstGeom prst="rightBrace">
            <a:avLst>
              <a:gd name="adj1" fmla="val 4307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AutoShape 19"/>
          <p:cNvSpPr>
            <a:spLocks noChangeArrowheads="1"/>
          </p:cNvSpPr>
          <p:nvPr/>
        </p:nvSpPr>
        <p:spPr bwMode="auto">
          <a:xfrm>
            <a:off x="7392988" y="4728493"/>
            <a:ext cx="576262" cy="287338"/>
          </a:xfrm>
          <a:prstGeom prst="leftArrow">
            <a:avLst>
              <a:gd name="adj1" fmla="val 50000"/>
              <a:gd name="adj2" fmla="val 5013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Text Box 20"/>
          <p:cNvSpPr txBox="1">
            <a:spLocks noChangeArrowheads="1"/>
          </p:cNvSpPr>
          <p:nvPr/>
        </p:nvSpPr>
        <p:spPr bwMode="auto">
          <a:xfrm>
            <a:off x="7969250" y="4518943"/>
            <a:ext cx="11144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需求变更</a:t>
            </a:r>
          </a:p>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项目变更</a:t>
            </a:r>
          </a:p>
        </p:txBody>
      </p:sp>
      <p:cxnSp>
        <p:nvCxnSpPr>
          <p:cNvPr id="22" name="AutoShape 21"/>
          <p:cNvCxnSpPr>
            <a:cxnSpLocks noChangeShapeType="1"/>
            <a:stCxn id="15" idx="3"/>
            <a:endCxn id="17" idx="2"/>
          </p:cNvCxnSpPr>
          <p:nvPr/>
        </p:nvCxnSpPr>
        <p:spPr bwMode="auto">
          <a:xfrm>
            <a:off x="5449888" y="4892006"/>
            <a:ext cx="287337"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AutoShape 22"/>
          <p:cNvSpPr>
            <a:spLocks noChangeArrowheads="1"/>
          </p:cNvSpPr>
          <p:nvPr/>
        </p:nvSpPr>
        <p:spPr bwMode="auto">
          <a:xfrm rot="10800000">
            <a:off x="1866900" y="1809081"/>
            <a:ext cx="576263" cy="287337"/>
          </a:xfrm>
          <a:prstGeom prst="leftArrow">
            <a:avLst>
              <a:gd name="adj1" fmla="val 50000"/>
              <a:gd name="adj2" fmla="val 5013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Text Box 23"/>
          <p:cNvSpPr txBox="1">
            <a:spLocks noChangeArrowheads="1"/>
          </p:cNvSpPr>
          <p:nvPr/>
        </p:nvSpPr>
        <p:spPr bwMode="auto">
          <a:xfrm>
            <a:off x="2674938" y="5871493"/>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需求开发</a:t>
            </a:r>
          </a:p>
        </p:txBody>
      </p:sp>
      <p:sp>
        <p:nvSpPr>
          <p:cNvPr id="25" name="Text Box 24"/>
          <p:cNvSpPr txBox="1">
            <a:spLocks noChangeArrowheads="1"/>
          </p:cNvSpPr>
          <p:nvPr/>
        </p:nvSpPr>
        <p:spPr bwMode="auto">
          <a:xfrm>
            <a:off x="6227763" y="5871493"/>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需求管理</a:t>
            </a:r>
          </a:p>
        </p:txBody>
      </p:sp>
    </p:spTree>
    <p:extLst>
      <p:ext uri="{BB962C8B-B14F-4D97-AF65-F5344CB8AC3E}">
        <p14:creationId xmlns:p14="http://schemas.microsoft.com/office/powerpoint/2010/main" val="3135166202"/>
      </p:ext>
    </p:extLst>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需求开发所包含的活动</a:t>
            </a:r>
          </a:p>
        </p:txBody>
      </p:sp>
      <p:sp>
        <p:nvSpPr>
          <p:cNvPr id="4" name="Rectangle 4"/>
          <p:cNvSpPr txBox="1">
            <a:spLocks noChangeArrowheads="1"/>
          </p:cNvSpPr>
          <p:nvPr/>
        </p:nvSpPr>
        <p:spPr>
          <a:xfrm>
            <a:off x="827336" y="1267991"/>
            <a:ext cx="7561088"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FF0000"/>
                </a:solidFill>
                <a:latin typeface="楷体" panose="02010609060101010101" pitchFamily="49" charset="-122"/>
                <a:ea typeface="楷体" panose="02010609060101010101" pitchFamily="49" charset="-122"/>
              </a:rPr>
              <a:t>确定</a:t>
            </a:r>
            <a:r>
              <a:rPr lang="zh-CN" altLang="en-US" dirty="0">
                <a:solidFill>
                  <a:schemeClr val="tx1"/>
                </a:solidFill>
                <a:latin typeface="楷体" panose="02010609060101010101" pitchFamily="49" charset="-122"/>
                <a:ea typeface="楷体" panose="02010609060101010101" pitchFamily="49" charset="-122"/>
              </a:rPr>
              <a:t>对产</a:t>
            </a:r>
            <a:r>
              <a:rPr lang="zh-CN" altLang="en-US" dirty="0">
                <a:latin typeface="楷体" panose="02010609060101010101" pitchFamily="49" charset="-122"/>
                <a:ea typeface="楷体" panose="02010609060101010101" pitchFamily="49" charset="-122"/>
              </a:rPr>
              <a:t>品有期望的</a:t>
            </a:r>
            <a:r>
              <a:rPr lang="zh-CN" altLang="en-US" dirty="0">
                <a:solidFill>
                  <a:srgbClr val="FF0000"/>
                </a:solidFill>
                <a:latin typeface="楷体" panose="02010609060101010101" pitchFamily="49" charset="-122"/>
                <a:ea typeface="楷体" panose="02010609060101010101" pitchFamily="49" charset="-122"/>
              </a:rPr>
              <a:t>用户类</a:t>
            </a:r>
          </a:p>
          <a:p>
            <a:pPr eaLnBrk="1" hangingPunct="1"/>
            <a:r>
              <a:rPr lang="zh-CN" altLang="en-US" dirty="0">
                <a:solidFill>
                  <a:srgbClr val="FF0000"/>
                </a:solidFill>
                <a:latin typeface="楷体" panose="02010609060101010101" pitchFamily="49" charset="-122"/>
                <a:ea typeface="楷体" panose="02010609060101010101" pitchFamily="49" charset="-122"/>
              </a:rPr>
              <a:t>获取每个用户类的需求</a:t>
            </a:r>
          </a:p>
          <a:p>
            <a:pPr eaLnBrk="1" hangingPunct="1"/>
            <a:r>
              <a:rPr lang="zh-CN" altLang="en-US" dirty="0">
                <a:latin typeface="楷体" panose="02010609060101010101" pitchFamily="49" charset="-122"/>
                <a:ea typeface="楷体" panose="02010609060101010101" pitchFamily="49" charset="-122"/>
              </a:rPr>
              <a:t>了解实际用户</a:t>
            </a:r>
            <a:r>
              <a:rPr lang="zh-CN" altLang="en-US" dirty="0">
                <a:solidFill>
                  <a:srgbClr val="FF0000"/>
                </a:solidFill>
                <a:latin typeface="楷体" panose="02010609060101010101" pitchFamily="49" charset="-122"/>
                <a:ea typeface="楷体" panose="02010609060101010101" pitchFamily="49" charset="-122"/>
              </a:rPr>
              <a:t>任务和目标</a:t>
            </a:r>
            <a:r>
              <a:rPr lang="zh-CN" altLang="en-US" dirty="0">
                <a:latin typeface="楷体" panose="02010609060101010101" pitchFamily="49" charset="-122"/>
                <a:ea typeface="楷体" panose="02010609060101010101" pitchFamily="49" charset="-122"/>
              </a:rPr>
              <a:t>以及这些任务所支持的</a:t>
            </a:r>
            <a:r>
              <a:rPr lang="zh-CN" altLang="en-US" dirty="0">
                <a:solidFill>
                  <a:srgbClr val="FF0000"/>
                </a:solidFill>
                <a:latin typeface="楷体" panose="02010609060101010101" pitchFamily="49" charset="-122"/>
                <a:ea typeface="楷体" panose="02010609060101010101" pitchFamily="49" charset="-122"/>
              </a:rPr>
              <a:t>业务需求</a:t>
            </a:r>
          </a:p>
          <a:p>
            <a:pPr eaLnBrk="1" hangingPunct="1"/>
            <a:r>
              <a:rPr lang="zh-CN" altLang="en-US" dirty="0">
                <a:latin typeface="楷体" panose="02010609060101010101" pitchFamily="49" charset="-122"/>
                <a:ea typeface="楷体" panose="02010609060101010101" pitchFamily="49" charset="-122"/>
              </a:rPr>
              <a:t>分析源于用户的信息以区别</a:t>
            </a:r>
            <a:r>
              <a:rPr lang="zh-CN" altLang="en-US" dirty="0">
                <a:solidFill>
                  <a:srgbClr val="FF0000"/>
                </a:solidFill>
                <a:latin typeface="楷体" panose="02010609060101010101" pitchFamily="49" charset="-122"/>
                <a:ea typeface="楷体" panose="02010609060101010101" pitchFamily="49" charset="-122"/>
              </a:rPr>
              <a:t>用户需求、功能需求、非功能需求、约束条件</a:t>
            </a:r>
            <a:r>
              <a:rPr lang="zh-CN" altLang="en-US" dirty="0">
                <a:latin typeface="楷体" panose="02010609060101010101" pitchFamily="49" charset="-122"/>
                <a:ea typeface="楷体" panose="02010609060101010101" pitchFamily="49" charset="-122"/>
              </a:rPr>
              <a:t>、建议解决方法和附加信息</a:t>
            </a:r>
          </a:p>
          <a:p>
            <a:pPr eaLnBrk="1" hangingPunct="1"/>
            <a:r>
              <a:rPr lang="zh-CN" altLang="en-US" dirty="0">
                <a:latin typeface="楷体" panose="02010609060101010101" pitchFamily="49" charset="-122"/>
                <a:ea typeface="楷体" panose="02010609060101010101" pitchFamily="49" charset="-122"/>
              </a:rPr>
              <a:t>将系统级的需求分为几个子系统，并将需求中的一部分分配给软件构件</a:t>
            </a:r>
          </a:p>
          <a:p>
            <a:pPr eaLnBrk="1" hangingPunct="1"/>
            <a:r>
              <a:rPr lang="zh-CN" altLang="en-US" dirty="0">
                <a:latin typeface="楷体" panose="02010609060101010101" pitchFamily="49" charset="-122"/>
                <a:ea typeface="楷体" panose="02010609060101010101" pitchFamily="49" charset="-122"/>
              </a:rPr>
              <a:t>了解相关非功能属性的重要性</a:t>
            </a:r>
          </a:p>
          <a:p>
            <a:pPr eaLnBrk="1" hangingPunct="1"/>
            <a:r>
              <a:rPr lang="zh-CN" altLang="en-US" dirty="0">
                <a:latin typeface="楷体" panose="02010609060101010101" pitchFamily="49" charset="-122"/>
                <a:ea typeface="楷体" panose="02010609060101010101" pitchFamily="49" charset="-122"/>
              </a:rPr>
              <a:t>商讨实施</a:t>
            </a:r>
            <a:r>
              <a:rPr lang="zh-CN" altLang="en-US" dirty="0">
                <a:solidFill>
                  <a:srgbClr val="FF0000"/>
                </a:solidFill>
                <a:latin typeface="楷体" panose="02010609060101010101" pitchFamily="49" charset="-122"/>
                <a:ea typeface="楷体" panose="02010609060101010101" pitchFamily="49" charset="-122"/>
              </a:rPr>
              <a:t>优先级</a:t>
            </a:r>
            <a:r>
              <a:rPr lang="zh-CN" altLang="en-US" dirty="0">
                <a:latin typeface="楷体" panose="02010609060101010101" pitchFamily="49" charset="-122"/>
                <a:ea typeface="楷体" panose="02010609060101010101" pitchFamily="49" charset="-122"/>
              </a:rPr>
              <a:t>的划分</a:t>
            </a:r>
          </a:p>
          <a:p>
            <a:pPr eaLnBrk="1" hangingPunct="1"/>
            <a:r>
              <a:rPr lang="zh-CN" altLang="en-US" dirty="0">
                <a:latin typeface="楷体" panose="02010609060101010101" pitchFamily="49" charset="-122"/>
                <a:ea typeface="楷体" panose="02010609060101010101" pitchFamily="49" charset="-122"/>
              </a:rPr>
              <a:t>将所收集的用户需求</a:t>
            </a:r>
            <a:r>
              <a:rPr lang="zh-CN" altLang="en-US" dirty="0">
                <a:solidFill>
                  <a:srgbClr val="FF0000"/>
                </a:solidFill>
                <a:latin typeface="楷体" panose="02010609060101010101" pitchFamily="49" charset="-122"/>
                <a:ea typeface="楷体" panose="02010609060101010101" pitchFamily="49" charset="-122"/>
              </a:rPr>
              <a:t>编写成规格说明和模型</a:t>
            </a:r>
          </a:p>
          <a:p>
            <a:pPr eaLnBrk="1" hangingPunct="1"/>
            <a:r>
              <a:rPr lang="zh-CN" altLang="en-US" dirty="0">
                <a:solidFill>
                  <a:srgbClr val="FF0000"/>
                </a:solidFill>
                <a:latin typeface="楷体" panose="02010609060101010101" pitchFamily="49" charset="-122"/>
                <a:ea typeface="楷体" panose="02010609060101010101" pitchFamily="49" charset="-122"/>
              </a:rPr>
              <a:t>评审需求规格说明</a:t>
            </a:r>
            <a:r>
              <a:rPr lang="zh-CN" altLang="en-US" dirty="0">
                <a:latin typeface="楷体" panose="02010609060101010101" pitchFamily="49" charset="-122"/>
                <a:ea typeface="楷体" panose="02010609060101010101" pitchFamily="49" charset="-122"/>
              </a:rPr>
              <a:t>，确保对用户需求达到共同的理解与认识，并在整个开发小组接受说明之前将问题都弄清楚</a:t>
            </a:r>
          </a:p>
        </p:txBody>
      </p:sp>
    </p:spTree>
    <p:extLst>
      <p:ext uri="{BB962C8B-B14F-4D97-AF65-F5344CB8AC3E}">
        <p14:creationId xmlns:p14="http://schemas.microsoft.com/office/powerpoint/2010/main" val="883251188"/>
      </p:ext>
    </p:extLst>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什么是“需求”？</a:t>
            </a:r>
          </a:p>
        </p:txBody>
      </p:sp>
      <p:sp>
        <p:nvSpPr>
          <p:cNvPr id="4" name="Rectangle 3"/>
          <p:cNvSpPr txBox="1">
            <a:spLocks noChangeArrowheads="1"/>
          </p:cNvSpPr>
          <p:nvPr/>
        </p:nvSpPr>
        <p:spPr>
          <a:xfrm>
            <a:off x="3707904" y="1196752"/>
            <a:ext cx="2880319" cy="5110881"/>
          </a:xfrm>
          <a:prstGeom prst="rect">
            <a:avLst/>
          </a:prstGeom>
          <a:ln>
            <a:solidFill>
              <a:schemeClr val="accent1"/>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None/>
            </a:pPr>
            <a:r>
              <a:rPr lang="zh-CN" altLang="en-US" sz="1800" dirty="0">
                <a:solidFill>
                  <a:srgbClr val="0000FF"/>
                </a:solidFill>
                <a:latin typeface="楷体" panose="02010609060101010101" pitchFamily="49" charset="-122"/>
                <a:ea typeface="楷体" panose="02010609060101010101" pitchFamily="49" charset="-122"/>
              </a:rPr>
              <a:t>我要一所大房子</a:t>
            </a:r>
          </a:p>
          <a:p>
            <a:pPr eaLnBrk="1" hangingPunct="1">
              <a:buFont typeface="Wingdings" panose="05000000000000000000" pitchFamily="2" charset="2"/>
              <a:buNone/>
            </a:pPr>
            <a:r>
              <a:rPr lang="zh-CN" altLang="en-US" sz="1800" dirty="0">
                <a:solidFill>
                  <a:srgbClr val="0000FF"/>
                </a:solidFill>
                <a:latin typeface="楷体" panose="02010609060101010101" pitchFamily="49" charset="-122"/>
                <a:ea typeface="楷体" panose="02010609060101010101" pitchFamily="49" charset="-122"/>
              </a:rPr>
              <a:t>有很大的落地窗户</a:t>
            </a:r>
          </a:p>
          <a:p>
            <a:pPr eaLnBrk="1" hangingPunct="1">
              <a:buFont typeface="Wingdings" panose="05000000000000000000" pitchFamily="2" charset="2"/>
              <a:buNone/>
            </a:pPr>
            <a:r>
              <a:rPr lang="zh-CN" altLang="en-US" sz="1800" dirty="0">
                <a:solidFill>
                  <a:srgbClr val="0000FF"/>
                </a:solidFill>
                <a:latin typeface="楷体" panose="02010609060101010101" pitchFamily="49" charset="-122"/>
                <a:ea typeface="楷体" panose="02010609060101010101" pitchFamily="49" charset="-122"/>
              </a:rPr>
              <a:t>阳光洒在地板上</a:t>
            </a:r>
          </a:p>
          <a:p>
            <a:pPr eaLnBrk="1" hangingPunct="1">
              <a:buFont typeface="Wingdings" panose="05000000000000000000" pitchFamily="2" charset="2"/>
              <a:buNone/>
            </a:pPr>
            <a:r>
              <a:rPr lang="zh-CN" altLang="en-US" sz="1800" dirty="0">
                <a:solidFill>
                  <a:srgbClr val="0000FF"/>
                </a:solidFill>
                <a:latin typeface="楷体" panose="02010609060101010101" pitchFamily="49" charset="-122"/>
                <a:ea typeface="楷体" panose="02010609060101010101" pitchFamily="49" charset="-122"/>
              </a:rPr>
              <a:t>也温暖了我的被子</a:t>
            </a:r>
          </a:p>
          <a:p>
            <a:pPr eaLnBrk="1" hangingPunct="1">
              <a:buFont typeface="Wingdings" panose="05000000000000000000" pitchFamily="2" charset="2"/>
              <a:buNone/>
            </a:pPr>
            <a:endParaRPr lang="zh-CN" altLang="en-US" sz="1800" dirty="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endParaRPr lang="en-US" altLang="zh-CN" sz="1800" dirty="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endParaRPr lang="en-US" altLang="zh-CN" sz="1800" dirty="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endParaRPr lang="zh-CN" altLang="en-US" sz="1800" dirty="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r>
              <a:rPr lang="zh-CN" altLang="en-US" sz="1800" dirty="0">
                <a:solidFill>
                  <a:srgbClr val="0000FF"/>
                </a:solidFill>
                <a:latin typeface="楷体" panose="02010609060101010101" pitchFamily="49" charset="-122"/>
                <a:ea typeface="楷体" panose="02010609060101010101" pitchFamily="49" charset="-122"/>
              </a:rPr>
              <a:t>我们晚上不睡觉</a:t>
            </a:r>
          </a:p>
          <a:p>
            <a:pPr eaLnBrk="1" hangingPunct="1">
              <a:buFont typeface="Wingdings" panose="05000000000000000000" pitchFamily="2" charset="2"/>
              <a:buNone/>
            </a:pPr>
            <a:r>
              <a:rPr lang="zh-CN" altLang="en-US" sz="1800" dirty="0">
                <a:solidFill>
                  <a:srgbClr val="0000FF"/>
                </a:solidFill>
                <a:latin typeface="楷体" panose="02010609060101010101" pitchFamily="49" charset="-122"/>
                <a:ea typeface="楷体" panose="02010609060101010101" pitchFamily="49" charset="-122"/>
              </a:rPr>
              <a:t>白天在床上思考</a:t>
            </a:r>
          </a:p>
          <a:p>
            <a:pPr eaLnBrk="1" hangingPunct="1">
              <a:buFont typeface="Wingdings" panose="05000000000000000000" pitchFamily="2" charset="2"/>
              <a:buNone/>
            </a:pPr>
            <a:r>
              <a:rPr lang="zh-CN" altLang="en-US" sz="1800" dirty="0">
                <a:solidFill>
                  <a:srgbClr val="0000FF"/>
                </a:solidFill>
                <a:latin typeface="楷体" panose="02010609060101010101" pitchFamily="49" charset="-122"/>
                <a:ea typeface="楷体" panose="02010609060101010101" pitchFamily="49" charset="-122"/>
              </a:rPr>
              <a:t>小狗在屋里奔跑</a:t>
            </a:r>
          </a:p>
          <a:p>
            <a:pPr eaLnBrk="1" hangingPunct="1">
              <a:buFont typeface="Wingdings" panose="05000000000000000000" pitchFamily="2" charset="2"/>
              <a:buNone/>
            </a:pPr>
            <a:r>
              <a:rPr lang="zh-CN" altLang="en-US" sz="1800" dirty="0">
                <a:solidFill>
                  <a:srgbClr val="0000FF"/>
                </a:solidFill>
                <a:latin typeface="楷体" panose="02010609060101010101" pitchFamily="49" charset="-122"/>
                <a:ea typeface="楷体" panose="02010609060101010101" pitchFamily="49" charset="-122"/>
              </a:rPr>
              <a:t>度过完美的一天</a:t>
            </a:r>
          </a:p>
        </p:txBody>
      </p:sp>
      <p:pic>
        <p:nvPicPr>
          <p:cNvPr id="5" name="Picture 4" descr="show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1412776"/>
            <a:ext cx="3243262"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5868144" y="2204864"/>
            <a:ext cx="3241675" cy="33843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我要一所大房子</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有很多很多的房间</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一个房间有最快的网路</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一个房间有很多的吉他</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一个房间有我漂亮的衣服</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一个房间住着朋友和他的爱人</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一个房间一个房间</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我也不知道该放些什么</a:t>
            </a:r>
          </a:p>
        </p:txBody>
      </p:sp>
    </p:spTree>
    <p:extLst>
      <p:ext uri="{BB962C8B-B14F-4D97-AF65-F5344CB8AC3E}">
        <p14:creationId xmlns:p14="http://schemas.microsoft.com/office/powerpoint/2010/main" val="4274176662"/>
      </p:ext>
    </p:extLst>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需求获取、</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需求分析</a:t>
            </a:r>
          </a:p>
        </p:txBody>
      </p:sp>
      <p:sp>
        <p:nvSpPr>
          <p:cNvPr id="4" name="Rectangle 3"/>
          <p:cNvSpPr txBox="1">
            <a:spLocks noChangeArrowheads="1"/>
          </p:cNvSpPr>
          <p:nvPr/>
        </p:nvSpPr>
        <p:spPr>
          <a:xfrm>
            <a:off x="395288" y="1484313"/>
            <a:ext cx="4027487"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ea typeface="楷体_GB2312" panose="02010609030101010101" pitchFamily="49" charset="-122"/>
              </a:rPr>
              <a:t>需求获取</a:t>
            </a:r>
            <a:r>
              <a:rPr lang="en-US" altLang="zh-CN" dirty="0">
                <a:solidFill>
                  <a:srgbClr val="C00000"/>
                </a:solidFill>
                <a:ea typeface="楷体_GB2312" panose="02010609030101010101" pitchFamily="49" charset="-122"/>
              </a:rPr>
              <a:t>(Requirement Elicitation)</a:t>
            </a:r>
            <a:r>
              <a:rPr lang="zh-CN" altLang="en-US" dirty="0">
                <a:solidFill>
                  <a:srgbClr val="C00000"/>
                </a:solidFill>
                <a:ea typeface="楷体_GB2312" panose="02010609030101010101" pitchFamily="49" charset="-122"/>
              </a:rPr>
              <a:t>：</a:t>
            </a:r>
            <a:br>
              <a:rPr lang="en-US" altLang="zh-CN" dirty="0">
                <a:solidFill>
                  <a:srgbClr val="C00000"/>
                </a:solidFill>
                <a:ea typeface="楷体_GB2312" panose="02010609030101010101" pitchFamily="49" charset="-122"/>
              </a:rPr>
            </a:br>
            <a:r>
              <a:rPr lang="zh-CN" altLang="en-US" b="0" dirty="0">
                <a:latin typeface="华文新魏" panose="02010800040101010101" pitchFamily="2" charset="-122"/>
                <a:ea typeface="华文新魏" panose="02010800040101010101" pitchFamily="2" charset="-122"/>
              </a:rPr>
              <a:t>通过与用户的交流，对现有系统的观察及对任务进行分析，从而开发、捕获和修订用户的需求</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对用户进行分类</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聆听每一类用户的需求</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分析和整理所获取的需求</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形成文档化的描述</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签字确认</a:t>
            </a:r>
          </a:p>
        </p:txBody>
      </p:sp>
      <p:sp>
        <p:nvSpPr>
          <p:cNvPr id="5" name="Rectangle 4"/>
          <p:cNvSpPr txBox="1">
            <a:spLocks noChangeArrowheads="1"/>
          </p:cNvSpPr>
          <p:nvPr/>
        </p:nvSpPr>
        <p:spPr>
          <a:xfrm>
            <a:off x="4575175" y="1484313"/>
            <a:ext cx="4029075"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ea typeface="楷体_GB2312" panose="02010609030101010101" pitchFamily="49" charset="-122"/>
              </a:rPr>
              <a:t>需求分析</a:t>
            </a:r>
            <a:r>
              <a:rPr lang="en-US" altLang="zh-CN" dirty="0">
                <a:solidFill>
                  <a:srgbClr val="C00000"/>
                </a:solidFill>
                <a:ea typeface="楷体_GB2312" panose="02010609030101010101" pitchFamily="49" charset="-122"/>
              </a:rPr>
              <a:t>(Requirement Analysis)</a:t>
            </a:r>
            <a:r>
              <a:rPr lang="zh-CN" altLang="en-US" dirty="0">
                <a:solidFill>
                  <a:srgbClr val="C00000"/>
                </a:solidFill>
              </a:rPr>
              <a:t>：</a:t>
            </a:r>
            <a:br>
              <a:rPr lang="en-US" altLang="zh-CN" dirty="0">
                <a:solidFill>
                  <a:srgbClr val="C00000"/>
                </a:solidFill>
              </a:rPr>
            </a:br>
            <a:r>
              <a:rPr lang="zh-CN" altLang="en-US" b="0" dirty="0">
                <a:latin typeface="华文新魏" panose="02010800040101010101" pitchFamily="2" charset="-122"/>
                <a:ea typeface="华文新魏" panose="02010800040101010101" pitchFamily="2" charset="-122"/>
              </a:rPr>
              <a:t>对收集到的需求进行提炼、分析和审查，为最终用户所看到的系统建立概念化的分析模型</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定义系统的边界</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建立软件原型</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分析需求可行性</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确定需求优先级</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建立需求分析模型</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创建数据字典 </a:t>
            </a:r>
          </a:p>
          <a:p>
            <a:pPr eaLnBrk="1" hangingPunct="1"/>
            <a:endParaRPr lang="en-US" altLang="zh-CN" dirty="0"/>
          </a:p>
        </p:txBody>
      </p:sp>
    </p:spTree>
    <p:extLst>
      <p:ext uri="{BB962C8B-B14F-4D97-AF65-F5344CB8AC3E}">
        <p14:creationId xmlns:p14="http://schemas.microsoft.com/office/powerpoint/2010/main" val="845220864"/>
      </p:ext>
    </p:extLst>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(3)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需求规格说明、 </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(4)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需求验证</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ea typeface="楷体_GB2312" panose="02010609030101010101" pitchFamily="49" charset="-122"/>
              </a:rPr>
              <a:t>需求规格说明</a:t>
            </a:r>
            <a:r>
              <a:rPr lang="en-US" altLang="zh-CN" dirty="0">
                <a:solidFill>
                  <a:srgbClr val="C00000"/>
                </a:solidFill>
                <a:ea typeface="楷体_GB2312" panose="02010609030101010101" pitchFamily="49" charset="-122"/>
              </a:rPr>
              <a:t>(Software Requirement Specification, SRS)</a:t>
            </a:r>
            <a:r>
              <a:rPr lang="zh-CN" altLang="en-US" dirty="0">
                <a:solidFill>
                  <a:srgbClr val="C00000"/>
                </a:solidFill>
                <a:ea typeface="楷体_GB2312" panose="02010609030101010101" pitchFamily="49" charset="-122"/>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需求开发的结果</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精确的、形式化的阐述一个软件系统必须提供的功能、非功能、所要考虑的限制条件等</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作为用户和开发者之间的一个契约</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是用户、分析人员和设计人员之间进行理解和交流的依据</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a:solidFill>
                  <a:srgbClr val="C00000"/>
                </a:solidFill>
                <a:ea typeface="楷体_GB2312" panose="02010609030101010101" pitchFamily="49" charset="-122"/>
              </a:rPr>
              <a:t>需求验证</a:t>
            </a:r>
            <a:r>
              <a:rPr lang="en-US" altLang="zh-CN" dirty="0">
                <a:solidFill>
                  <a:srgbClr val="C00000"/>
                </a:solidFill>
                <a:ea typeface="楷体_GB2312" panose="02010609030101010101" pitchFamily="49" charset="-122"/>
              </a:rPr>
              <a:t>(Requirement Verification)</a:t>
            </a:r>
            <a:r>
              <a:rPr lang="zh-CN" altLang="en-US" dirty="0">
                <a:solidFill>
                  <a:srgbClr val="C00000"/>
                </a:solidFill>
              </a:rPr>
              <a:t>：</a:t>
            </a:r>
            <a:br>
              <a:rPr lang="en-US" altLang="zh-CN" dirty="0">
                <a:solidFill>
                  <a:srgbClr val="C00000"/>
                </a:solidFill>
              </a:rPr>
            </a:br>
            <a:r>
              <a:rPr lang="zh-CN" altLang="en-US" b="0" dirty="0">
                <a:latin typeface="华文新魏" panose="02010800040101010101" pitchFamily="2" charset="-122"/>
                <a:ea typeface="华文新魏" panose="02010800040101010101" pitchFamily="2" charset="-122"/>
              </a:rPr>
              <a:t>以需求规格说明为输入，通过评审、模拟或快速原型等途径，分析需求规格的正确性和可行性，发现存在的错误或缺陷并及时更改和补充</a:t>
            </a:r>
          </a:p>
          <a:p>
            <a:pPr lvl="1" eaLnBrk="1" hangingPunct="1"/>
            <a:endParaRPr lang="zh-CN" altLang="en-US" dirty="0"/>
          </a:p>
          <a:p>
            <a:pPr lvl="1" eaLnBrk="1" hangingPunct="1"/>
            <a:endParaRPr lang="en-US" altLang="zh-CN" dirty="0"/>
          </a:p>
        </p:txBody>
      </p:sp>
    </p:spTree>
    <p:extLst>
      <p:ext uri="{BB962C8B-B14F-4D97-AF65-F5344CB8AC3E}">
        <p14:creationId xmlns:p14="http://schemas.microsoft.com/office/powerpoint/2010/main" val="2821781050"/>
      </p:ext>
    </p:extLst>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(5)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需求管理</a:t>
            </a:r>
          </a:p>
        </p:txBody>
      </p:sp>
      <p:sp>
        <p:nvSpPr>
          <p:cNvPr id="4" name="Rectangle 3"/>
          <p:cNvSpPr txBox="1">
            <a:spLocks noChangeArrowheads="1"/>
          </p:cNvSpPr>
          <p:nvPr/>
        </p:nvSpPr>
        <p:spPr>
          <a:xfrm>
            <a:off x="827336" y="1412776"/>
            <a:ext cx="7633096"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ea typeface="楷体_GB2312" panose="02010609030101010101" pitchFamily="49" charset="-122"/>
              </a:rPr>
              <a:t>需求管理</a:t>
            </a:r>
            <a:r>
              <a:rPr lang="en-US" altLang="zh-CN" dirty="0">
                <a:solidFill>
                  <a:srgbClr val="C00000"/>
                </a:solidFill>
                <a:ea typeface="楷体_GB2312" panose="02010609030101010101" pitchFamily="49" charset="-122"/>
              </a:rPr>
              <a:t>(Requirement Management)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定义需求基线</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迅速制定需求文档的主体</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评审提出的需求变更、评估每项变更的可能影响从而决定是否实施它</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以一种可控制的方式将需求变更融入到项目中</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使当前的项目计划与需求一致</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估计变更需求所产生影响并在此基础上协商新的承诺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约定</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让每项需求都能与其对应的设计、源代码和测试用例联系起来以实现跟踪</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在整个项目过程中跟踪需求状态及其变更情况</a:t>
            </a:r>
          </a:p>
          <a:p>
            <a:pPr lvl="1" eaLnBrk="1" hangingPunct="1"/>
            <a:endParaRPr lang="en-US" altLang="zh-CN" dirty="0"/>
          </a:p>
        </p:txBody>
      </p:sp>
    </p:spTree>
    <p:extLst>
      <p:ext uri="{BB962C8B-B14F-4D97-AF65-F5344CB8AC3E}">
        <p14:creationId xmlns:p14="http://schemas.microsoft.com/office/powerpoint/2010/main" val="1468748743"/>
      </p:ext>
    </p:extLst>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chemeClr val="tx1"/>
                </a:solidFill>
                <a:latin typeface="Times New Roman" panose="02020603050405020304" pitchFamily="18" charset="0"/>
                <a:cs typeface="Times New Roman" panose="02020603050405020304" pitchFamily="18" charset="0"/>
              </a:rPr>
              <a:t>4  </a:t>
            </a:r>
            <a:r>
              <a:rPr lang="zh-CN" altLang="en-US" dirty="0">
                <a:solidFill>
                  <a:schemeClr val="tx1"/>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5 *</a:t>
            </a:r>
            <a:r>
              <a:rPr lang="zh-CN" altLang="en-US" dirty="0">
                <a:solidFill>
                  <a:srgbClr val="C00000"/>
                </a:solidFill>
                <a:latin typeface="Times New Roman" panose="02020603050405020304" pitchFamily="18" charset="0"/>
                <a:cs typeface="Times New Roman" panose="02020603050405020304" pitchFamily="18" charset="0"/>
              </a:rPr>
              <a:t>软件需求与软件工程其他要素的关系</a:t>
            </a:r>
          </a:p>
          <a:p>
            <a:pPr indent="123825" eaLnBrk="1" hangingPunct="1">
              <a:buNone/>
            </a:pPr>
            <a:r>
              <a:rPr lang="en-US" altLang="zh-CN" dirty="0">
                <a:latin typeface="Times New Roman" panose="02020603050405020304" pitchFamily="18" charset="0"/>
                <a:cs typeface="Times New Roman" panose="02020603050405020304" pitchFamily="18" charset="0"/>
              </a:rPr>
              <a:t>6 *</a:t>
            </a:r>
            <a:r>
              <a:rPr lang="zh-CN" altLang="en-US" dirty="0">
                <a:latin typeface="Times New Roman" panose="02020603050405020304" pitchFamily="18" charset="0"/>
                <a:cs typeface="Times New Roman" panose="02020603050405020304" pitchFamily="18" charset="0"/>
              </a:rPr>
              <a:t>与需求工程有关的潜在风险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28336958"/>
      </p:ext>
    </p:extLst>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软件需求</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与其它</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SE</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活动之间</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的关系</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972" y="1339552"/>
            <a:ext cx="6955420" cy="492862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931249"/>
      </p:ext>
    </p:extLst>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软件需求对其他项目成员的影响</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l="3632" t="5238"/>
          <a:stretch>
            <a:fillRect/>
          </a:stretch>
        </p:blipFill>
        <p:spPr bwMode="auto">
          <a:xfrm>
            <a:off x="611386" y="1484784"/>
            <a:ext cx="7993062" cy="451122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804932"/>
      </p:ext>
    </p:extLst>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chemeClr val="tx1"/>
                </a:solidFill>
                <a:latin typeface="Times New Roman" panose="02020603050405020304" pitchFamily="18" charset="0"/>
                <a:cs typeface="Times New Roman" panose="02020603050405020304" pitchFamily="18" charset="0"/>
              </a:rPr>
              <a:t>4  </a:t>
            </a:r>
            <a:r>
              <a:rPr lang="zh-CN" altLang="en-US" dirty="0">
                <a:solidFill>
                  <a:schemeClr val="tx1"/>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a:solidFill>
                  <a:schemeClr val="tx1"/>
                </a:solidFill>
                <a:latin typeface="Times New Roman" panose="02020603050405020304" pitchFamily="18" charset="0"/>
                <a:cs typeface="Times New Roman" panose="02020603050405020304" pitchFamily="18" charset="0"/>
              </a:rPr>
              <a:t>5 *</a:t>
            </a:r>
            <a:r>
              <a:rPr lang="zh-CN" altLang="en-US" dirty="0">
                <a:solidFill>
                  <a:schemeClr val="tx1"/>
                </a:solidFill>
                <a:latin typeface="Times New Roman" panose="02020603050405020304" pitchFamily="18" charset="0"/>
                <a:cs typeface="Times New Roman" panose="02020603050405020304" pitchFamily="18" charset="0"/>
              </a:rPr>
              <a:t>软件需求与软件工程其他要素的关系</a:t>
            </a: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6 *</a:t>
            </a:r>
            <a:r>
              <a:rPr lang="zh-CN" altLang="en-US" dirty="0">
                <a:solidFill>
                  <a:srgbClr val="C00000"/>
                </a:solidFill>
                <a:latin typeface="Times New Roman" panose="02020603050405020304" pitchFamily="18" charset="0"/>
                <a:cs typeface="Times New Roman" panose="02020603050405020304" pitchFamily="18" charset="0"/>
              </a:rPr>
              <a:t>与需求工程有关的潜在风险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27965998"/>
      </p:ext>
    </p:extLst>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需求获取的风险</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b="0" dirty="0">
                <a:latin typeface="华文新魏" panose="02010800040101010101" pitchFamily="2" charset="-122"/>
                <a:ea typeface="华文新魏" panose="02010800040101010101" pitchFamily="2" charset="-122"/>
              </a:rPr>
              <a:t>产品视图与范围可能不断扩大</a:t>
            </a:r>
          </a:p>
          <a:p>
            <a:pPr eaLnBrk="1" hangingPunct="1"/>
            <a:r>
              <a:rPr lang="zh-CN" altLang="en-US" b="0" dirty="0">
                <a:latin typeface="华文新魏" panose="02010800040101010101" pitchFamily="2" charset="-122"/>
                <a:ea typeface="华文新魏" panose="02010800040101010101" pitchFamily="2" charset="-122"/>
              </a:rPr>
              <a:t>需求分析所需时间可能会被压缩</a:t>
            </a:r>
          </a:p>
          <a:p>
            <a:pPr eaLnBrk="1" hangingPunct="1"/>
            <a:r>
              <a:rPr lang="zh-CN" altLang="en-US" b="0" dirty="0">
                <a:latin typeface="华文新魏" panose="02010800040101010101" pitchFamily="2" charset="-122"/>
                <a:ea typeface="华文新魏" panose="02010800040101010101" pitchFamily="2" charset="-122"/>
              </a:rPr>
              <a:t>需求规格说明的完整性和正确性难以保证</a:t>
            </a:r>
          </a:p>
          <a:p>
            <a:pPr eaLnBrk="1" hangingPunct="1"/>
            <a:r>
              <a:rPr lang="zh-CN" altLang="en-US" b="0" dirty="0">
                <a:latin typeface="华文新魏" panose="02010800040101010101" pitchFamily="2" charset="-122"/>
                <a:ea typeface="华文新魏" panose="02010800040101010101" pitchFamily="2" charset="-122"/>
              </a:rPr>
              <a:t>非功能需求可能被忽略</a:t>
            </a:r>
          </a:p>
          <a:p>
            <a:pPr eaLnBrk="1" hangingPunct="1"/>
            <a:r>
              <a:rPr lang="zh-CN" altLang="en-US" b="0" dirty="0">
                <a:latin typeface="华文新魏" panose="02010800040101010101" pitchFamily="2" charset="-122"/>
                <a:ea typeface="华文新魏" panose="02010800040101010101" pitchFamily="2" charset="-122"/>
              </a:rPr>
              <a:t>可能只考虑了部分用户而疏漏了其他用户的需求</a:t>
            </a:r>
          </a:p>
          <a:p>
            <a:pPr eaLnBrk="1" hangingPunct="1"/>
            <a:r>
              <a:rPr lang="zh-CN" altLang="en-US" b="0" dirty="0">
                <a:latin typeface="华文新魏" panose="02010800040101010101" pitchFamily="2" charset="-122"/>
                <a:ea typeface="华文新魏" panose="02010800040101010101" pitchFamily="2" charset="-122"/>
              </a:rPr>
              <a:t>客户可能会有一些隐含的期望需求，但未加说明</a:t>
            </a:r>
          </a:p>
          <a:p>
            <a:pPr eaLnBrk="1" hangingPunct="1"/>
            <a:r>
              <a:rPr lang="zh-CN" altLang="en-US" b="0" dirty="0">
                <a:latin typeface="华文新魏" panose="02010800040101010101" pitchFamily="2" charset="-122"/>
                <a:ea typeface="华文新魏" panose="02010800040101010101" pitchFamily="2" charset="-122"/>
              </a:rPr>
              <a:t>把已有的产品作为需求基线</a:t>
            </a:r>
          </a:p>
          <a:p>
            <a:pPr eaLnBrk="1" hangingPunct="1"/>
            <a:r>
              <a:rPr lang="zh-CN" altLang="en-US" b="0" dirty="0">
                <a:latin typeface="华文新魏" panose="02010800040101010101" pitchFamily="2" charset="-122"/>
                <a:ea typeface="华文新魏" panose="02010800040101010101" pitchFamily="2" charset="-122"/>
              </a:rPr>
              <a:t>用户当前所用的解决方法往往掩盖了用户的实际需求</a:t>
            </a:r>
          </a:p>
        </p:txBody>
      </p:sp>
    </p:spTree>
    <p:extLst>
      <p:ext uri="{BB962C8B-B14F-4D97-AF65-F5344CB8AC3E}">
        <p14:creationId xmlns:p14="http://schemas.microsoft.com/office/powerpoint/2010/main" val="2335796355"/>
      </p:ext>
    </p:extLst>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需求分析与需求规格说明的风险</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需求分析</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不恰当的划分需求优先级划分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带来技术困难的特性</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不熟悉的技术、方法、语言、工具或硬件平台</a:t>
            </a:r>
          </a:p>
          <a:p>
            <a:pPr eaLnBrk="1" hangingPunct="1"/>
            <a:endParaRPr lang="zh-CN" altLang="en-US" dirty="0"/>
          </a:p>
          <a:p>
            <a:pPr eaLnBrk="1" hangingPunct="1"/>
            <a:r>
              <a:rPr lang="zh-CN" altLang="en-US" dirty="0"/>
              <a:t>需求规格说明</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开发人员和客户对需求的不同理解会带来彼此间的期望差异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时间压力对</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TBD</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To Be Determined</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待确定）的影响</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具有二义性的术语</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需求说明中包括了设计</a:t>
            </a:r>
          </a:p>
        </p:txBody>
      </p:sp>
    </p:spTree>
    <p:extLst>
      <p:ext uri="{BB962C8B-B14F-4D97-AF65-F5344CB8AC3E}">
        <p14:creationId xmlns:p14="http://schemas.microsoft.com/office/powerpoint/2010/main" val="1810099553"/>
      </p:ext>
    </p:extLst>
  </p:cSld>
  <p:clrMapOvr>
    <a:masterClrMapping/>
  </p:clrMapOvr>
  <p:transition spd="med">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需求验证与需求管理的风险</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需求验证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未经验证的需求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审查的有效性无法保证</a:t>
            </a:r>
          </a:p>
          <a:p>
            <a:pPr eaLnBrk="1" hangingPunct="1"/>
            <a:endParaRPr lang="zh-CN" altLang="en-US" dirty="0"/>
          </a:p>
          <a:p>
            <a:pPr eaLnBrk="1" hangingPunct="1"/>
            <a:r>
              <a:rPr lang="zh-CN" altLang="en-US" dirty="0"/>
              <a:t>需求管理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变更需求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不按计划的过程来做出变更</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未实现的需求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扩充项目范围</a:t>
            </a:r>
          </a:p>
        </p:txBody>
      </p:sp>
    </p:spTree>
    <p:extLst>
      <p:ext uri="{BB962C8B-B14F-4D97-AF65-F5344CB8AC3E}">
        <p14:creationId xmlns:p14="http://schemas.microsoft.com/office/powerpoint/2010/main" val="3763409248"/>
      </p:ext>
    </p:extLst>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还记得：软件开发的目标是什么？</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latin typeface="楷体" panose="02010609060101010101" pitchFamily="49" charset="-122"/>
                <a:ea typeface="楷体" panose="02010609060101010101" pitchFamily="49" charset="-122"/>
              </a:rPr>
              <a:t>开发高质量的软件</a:t>
            </a:r>
          </a:p>
          <a:p>
            <a:pPr eaLnBrk="1" hangingPunct="1"/>
            <a:r>
              <a:rPr lang="zh-CN" altLang="en-US" dirty="0">
                <a:latin typeface="楷体" panose="02010609060101010101" pitchFamily="49" charset="-122"/>
                <a:ea typeface="楷体" panose="02010609060101010101" pitchFamily="49" charset="-122"/>
              </a:rPr>
              <a:t>在预定的时间和预算约束下完成</a:t>
            </a:r>
          </a:p>
          <a:p>
            <a:pPr eaLnBrk="1" hangingPunct="1"/>
            <a:r>
              <a:rPr lang="zh-CN" altLang="en-US" dirty="0">
                <a:solidFill>
                  <a:srgbClr val="FF0000"/>
                </a:solidFill>
                <a:latin typeface="楷体" panose="02010609060101010101" pitchFamily="49" charset="-122"/>
                <a:ea typeface="楷体" panose="02010609060101010101" pitchFamily="49" charset="-122"/>
              </a:rPr>
              <a:t>软件要能够满足顾客的需求</a:t>
            </a:r>
          </a:p>
          <a:p>
            <a:pPr eaLnBrk="1" hangingPunct="1"/>
            <a:endParaRPr lang="zh-CN" altLang="en-US" dirty="0">
              <a:solidFill>
                <a:srgbClr val="FF0000"/>
              </a:solidFill>
              <a:latin typeface="Times New Roman" panose="02020603050405020304" pitchFamily="18" charset="0"/>
              <a:ea typeface="楷体_GB2312" pitchFamily="49" charset="-122"/>
            </a:endParaRPr>
          </a:p>
          <a:p>
            <a:pPr lvl="1" eaLnBrk="1" hangingPunct="1"/>
            <a:endParaRPr lang="en-US" altLang="zh-CN" dirty="0">
              <a:solidFill>
                <a:srgbClr val="FF0000"/>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329742052"/>
      </p:ext>
    </p:extLst>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chemeClr val="tx1"/>
                </a:solidFill>
                <a:latin typeface="Times New Roman" panose="02020603050405020304" pitchFamily="18" charset="0"/>
                <a:cs typeface="Times New Roman" panose="02020603050405020304" pitchFamily="18" charset="0"/>
              </a:rPr>
              <a:t>4  </a:t>
            </a:r>
            <a:r>
              <a:rPr lang="zh-CN" altLang="en-US" dirty="0">
                <a:solidFill>
                  <a:schemeClr val="tx1"/>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软件需求与软件工程其他要素的关系</a:t>
            </a:r>
          </a:p>
          <a:p>
            <a:pPr indent="123825" eaLnBrk="1" hangingPunct="1">
              <a:buNone/>
            </a:pPr>
            <a:r>
              <a:rPr lang="en-US" altLang="zh-CN" dirty="0">
                <a:latin typeface="Times New Roman" panose="02020603050405020304" pitchFamily="18" charset="0"/>
                <a:cs typeface="Times New Roman" panose="02020603050405020304" pitchFamily="18" charset="0"/>
              </a:rPr>
              <a:t>6 *</a:t>
            </a:r>
            <a:r>
              <a:rPr lang="zh-CN" altLang="en-US" dirty="0">
                <a:latin typeface="Times New Roman" panose="02020603050405020304" pitchFamily="18" charset="0"/>
                <a:cs typeface="Times New Roman" panose="02020603050405020304" pitchFamily="18" charset="0"/>
              </a:rPr>
              <a:t>与需求工程有关的潜在风险</a:t>
            </a: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7 </a:t>
            </a:r>
            <a:r>
              <a:rPr lang="zh-CN" altLang="en-US" dirty="0">
                <a:solidFill>
                  <a:srgbClr val="C00000"/>
                </a:solidFill>
                <a:latin typeface="Times New Roman" panose="02020603050405020304" pitchFamily="18" charset="0"/>
                <a:cs typeface="Times New Roman" panose="02020603050405020304" pitchFamily="18" charset="0"/>
              </a:rPr>
              <a:t>需求获取方法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32853690"/>
      </p:ext>
    </p:extLst>
  </p:cSld>
  <p:clrMapOvr>
    <a:masterClrMapping/>
  </p:clrMapOvr>
  <p:transition spd="med">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需求获取的目标</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需求获取</a:t>
            </a:r>
            <a:r>
              <a:rPr lang="en-US" altLang="zh-CN" dirty="0"/>
              <a:t>(requirement elicitation)</a:t>
            </a:r>
            <a:r>
              <a:rPr lang="zh-CN" altLang="en-US" dirty="0"/>
              <a:t>的目标：</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收集未来系统和正在使用的系统的信息，并从这些信息中提取用户和系统需求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为下一步的需求分析提供素材</a:t>
            </a:r>
          </a:p>
          <a:p>
            <a:pPr eaLnBrk="1" hangingPunct="1"/>
            <a:endParaRPr lang="en-US" altLang="zh-CN" dirty="0"/>
          </a:p>
        </p:txBody>
      </p:sp>
    </p:spTree>
    <p:extLst>
      <p:ext uri="{BB962C8B-B14F-4D97-AF65-F5344CB8AC3E}">
        <p14:creationId xmlns:p14="http://schemas.microsoft.com/office/powerpoint/2010/main" val="2673517762"/>
      </p:ext>
    </p:extLst>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需求获取的基本步骤</a:t>
            </a:r>
          </a:p>
        </p:txBody>
      </p:sp>
      <p:sp>
        <p:nvSpPr>
          <p:cNvPr id="4" name="Rectangle 3"/>
          <p:cNvSpPr>
            <a:spLocks noChangeArrowheads="1"/>
          </p:cNvSpPr>
          <p:nvPr/>
        </p:nvSpPr>
        <p:spPr bwMode="auto">
          <a:xfrm>
            <a:off x="485007" y="1700809"/>
            <a:ext cx="1728787"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了解领域</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背景知识</a:t>
            </a:r>
          </a:p>
        </p:txBody>
      </p:sp>
      <p:sp>
        <p:nvSpPr>
          <p:cNvPr id="5" name="Text Box 4"/>
          <p:cNvSpPr txBox="1">
            <a:spLocks noChangeArrowheads="1"/>
          </p:cNvSpPr>
          <p:nvPr/>
        </p:nvSpPr>
        <p:spPr bwMode="auto">
          <a:xfrm>
            <a:off x="467544" y="3434359"/>
            <a:ext cx="11144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客户分类</a:t>
            </a:r>
          </a:p>
          <a:p>
            <a:pP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a:t>
            </a:r>
            <a:r>
              <a:rPr lang="zh-CN" altLang="en-US" b="1">
                <a:latin typeface="Times New Roman" panose="02020603050405020304" pitchFamily="18" charset="0"/>
                <a:ea typeface="楷体" panose="02010609060101010101" pitchFamily="49" charset="-122"/>
                <a:cs typeface="Times New Roman" panose="02020603050405020304" pitchFamily="18" charset="0"/>
              </a:rPr>
              <a:t>按角色</a:t>
            </a:r>
            <a:r>
              <a:rPr lang="en-US" altLang="zh-CN" b="1">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 name="Oval 5"/>
          <p:cNvSpPr>
            <a:spLocks noChangeArrowheads="1"/>
          </p:cNvSpPr>
          <p:nvPr/>
        </p:nvSpPr>
        <p:spPr bwMode="auto">
          <a:xfrm>
            <a:off x="1781994" y="2491384"/>
            <a:ext cx="1223963" cy="50323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CxO</a:t>
            </a:r>
          </a:p>
        </p:txBody>
      </p:sp>
      <p:sp>
        <p:nvSpPr>
          <p:cNvPr id="7" name="Oval 6"/>
          <p:cNvSpPr>
            <a:spLocks noChangeArrowheads="1"/>
          </p:cNvSpPr>
          <p:nvPr/>
        </p:nvSpPr>
        <p:spPr bwMode="auto">
          <a:xfrm>
            <a:off x="1781994" y="3186709"/>
            <a:ext cx="1223963" cy="50323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部门经理</a:t>
            </a:r>
          </a:p>
        </p:txBody>
      </p:sp>
      <p:sp>
        <p:nvSpPr>
          <p:cNvPr id="9" name="Oval 7"/>
          <p:cNvSpPr>
            <a:spLocks noChangeArrowheads="1"/>
          </p:cNvSpPr>
          <p:nvPr/>
        </p:nvSpPr>
        <p:spPr bwMode="auto">
          <a:xfrm>
            <a:off x="1781994" y="3882034"/>
            <a:ext cx="1223963" cy="50323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业务员</a:t>
            </a:r>
          </a:p>
        </p:txBody>
      </p:sp>
      <p:sp>
        <p:nvSpPr>
          <p:cNvPr id="10" name="Oval 8"/>
          <p:cNvSpPr>
            <a:spLocks noChangeArrowheads="1"/>
          </p:cNvSpPr>
          <p:nvPr/>
        </p:nvSpPr>
        <p:spPr bwMode="auto">
          <a:xfrm>
            <a:off x="1781994" y="4578947"/>
            <a:ext cx="1223963" cy="50323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管理员</a:t>
            </a:r>
          </a:p>
        </p:txBody>
      </p:sp>
      <p:cxnSp>
        <p:nvCxnSpPr>
          <p:cNvPr id="11" name="AutoShape 9"/>
          <p:cNvCxnSpPr>
            <a:cxnSpLocks noChangeShapeType="1"/>
            <a:stCxn id="4" idx="3"/>
            <a:endCxn id="6" idx="6"/>
          </p:cNvCxnSpPr>
          <p:nvPr/>
        </p:nvCxnSpPr>
        <p:spPr bwMode="auto">
          <a:xfrm>
            <a:off x="2213794" y="1989734"/>
            <a:ext cx="792163" cy="754063"/>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0"/>
          <p:cNvCxnSpPr>
            <a:cxnSpLocks noChangeShapeType="1"/>
            <a:stCxn id="4" idx="3"/>
            <a:endCxn id="7" idx="6"/>
          </p:cNvCxnSpPr>
          <p:nvPr/>
        </p:nvCxnSpPr>
        <p:spPr bwMode="auto">
          <a:xfrm>
            <a:off x="2213794" y="1989734"/>
            <a:ext cx="792163" cy="1449388"/>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1"/>
          <p:cNvCxnSpPr>
            <a:cxnSpLocks noChangeShapeType="1"/>
            <a:stCxn id="4" idx="3"/>
            <a:endCxn id="9" idx="6"/>
          </p:cNvCxnSpPr>
          <p:nvPr/>
        </p:nvCxnSpPr>
        <p:spPr bwMode="auto">
          <a:xfrm>
            <a:off x="2213794" y="1989734"/>
            <a:ext cx="792163" cy="2144713"/>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2"/>
          <p:cNvCxnSpPr>
            <a:cxnSpLocks noChangeShapeType="1"/>
            <a:stCxn id="4" idx="3"/>
            <a:endCxn id="10" idx="6"/>
          </p:cNvCxnSpPr>
          <p:nvPr/>
        </p:nvCxnSpPr>
        <p:spPr bwMode="auto">
          <a:xfrm>
            <a:off x="2213794" y="1989734"/>
            <a:ext cx="792163" cy="2841625"/>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5" idx="3"/>
            <a:endCxn id="6" idx="2"/>
          </p:cNvCxnSpPr>
          <p:nvPr/>
        </p:nvCxnSpPr>
        <p:spPr bwMode="auto">
          <a:xfrm flipV="1">
            <a:off x="1581952" y="2743003"/>
            <a:ext cx="200042" cy="10145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5" idx="3"/>
            <a:endCxn id="7" idx="2"/>
          </p:cNvCxnSpPr>
          <p:nvPr/>
        </p:nvCxnSpPr>
        <p:spPr bwMode="auto">
          <a:xfrm flipV="1">
            <a:off x="1581952" y="3438328"/>
            <a:ext cx="200042" cy="3191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5" idx="3"/>
            <a:endCxn id="9" idx="2"/>
          </p:cNvCxnSpPr>
          <p:nvPr/>
        </p:nvCxnSpPr>
        <p:spPr bwMode="auto">
          <a:xfrm>
            <a:off x="1581952" y="3757525"/>
            <a:ext cx="200042" cy="3761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5" idx="3"/>
            <a:endCxn id="10" idx="2"/>
          </p:cNvCxnSpPr>
          <p:nvPr/>
        </p:nvCxnSpPr>
        <p:spPr bwMode="auto">
          <a:xfrm>
            <a:off x="1581952" y="3757525"/>
            <a:ext cx="200042" cy="107304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9" name="Group 17"/>
          <p:cNvGrpSpPr>
            <a:grpSpLocks/>
          </p:cNvGrpSpPr>
          <p:nvPr/>
        </p:nvGrpSpPr>
        <p:grpSpPr bwMode="auto">
          <a:xfrm>
            <a:off x="4196582" y="2467572"/>
            <a:ext cx="360362" cy="808037"/>
            <a:chOff x="2421" y="1878"/>
            <a:chExt cx="227" cy="509"/>
          </a:xfrm>
        </p:grpSpPr>
        <p:sp>
          <p:nvSpPr>
            <p:cNvPr id="20" name="Line 18"/>
            <p:cNvSpPr>
              <a:spLocks noChangeShapeType="1"/>
            </p:cNvSpPr>
            <p:nvPr/>
          </p:nvSpPr>
          <p:spPr bwMode="auto">
            <a:xfrm>
              <a:off x="2421" y="2205"/>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Line 19"/>
            <p:cNvSpPr>
              <a:spLocks noChangeShapeType="1"/>
            </p:cNvSpPr>
            <p:nvPr/>
          </p:nvSpPr>
          <p:spPr bwMode="auto">
            <a:xfrm>
              <a:off x="2534" y="2069"/>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Line 20"/>
            <p:cNvSpPr>
              <a:spLocks noChangeShapeType="1"/>
            </p:cNvSpPr>
            <p:nvPr/>
          </p:nvSpPr>
          <p:spPr bwMode="auto">
            <a:xfrm flipH="1">
              <a:off x="2444"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Line 21"/>
            <p:cNvSpPr>
              <a:spLocks noChangeShapeType="1"/>
            </p:cNvSpPr>
            <p:nvPr/>
          </p:nvSpPr>
          <p:spPr bwMode="auto">
            <a:xfrm>
              <a:off x="2535"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Oval 22"/>
            <p:cNvSpPr>
              <a:spLocks noChangeArrowheads="1"/>
            </p:cNvSpPr>
            <p:nvPr/>
          </p:nvSpPr>
          <p:spPr bwMode="auto">
            <a:xfrm>
              <a:off x="2432" y="1878"/>
              <a:ext cx="204" cy="20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25" name="Group 23"/>
          <p:cNvGrpSpPr>
            <a:grpSpLocks/>
          </p:cNvGrpSpPr>
          <p:nvPr/>
        </p:nvGrpSpPr>
        <p:grpSpPr bwMode="auto">
          <a:xfrm>
            <a:off x="3582219" y="3196234"/>
            <a:ext cx="360363" cy="808038"/>
            <a:chOff x="2421" y="1878"/>
            <a:chExt cx="227" cy="509"/>
          </a:xfrm>
        </p:grpSpPr>
        <p:sp>
          <p:nvSpPr>
            <p:cNvPr id="26" name="Line 24"/>
            <p:cNvSpPr>
              <a:spLocks noChangeShapeType="1"/>
            </p:cNvSpPr>
            <p:nvPr/>
          </p:nvSpPr>
          <p:spPr bwMode="auto">
            <a:xfrm>
              <a:off x="2421" y="2205"/>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Line 25"/>
            <p:cNvSpPr>
              <a:spLocks noChangeShapeType="1"/>
            </p:cNvSpPr>
            <p:nvPr/>
          </p:nvSpPr>
          <p:spPr bwMode="auto">
            <a:xfrm>
              <a:off x="2534" y="2069"/>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Line 26"/>
            <p:cNvSpPr>
              <a:spLocks noChangeShapeType="1"/>
            </p:cNvSpPr>
            <p:nvPr/>
          </p:nvSpPr>
          <p:spPr bwMode="auto">
            <a:xfrm flipH="1">
              <a:off x="2444"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Line 27"/>
            <p:cNvSpPr>
              <a:spLocks noChangeShapeType="1"/>
            </p:cNvSpPr>
            <p:nvPr/>
          </p:nvSpPr>
          <p:spPr bwMode="auto">
            <a:xfrm>
              <a:off x="2535"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Oval 28"/>
            <p:cNvSpPr>
              <a:spLocks noChangeArrowheads="1"/>
            </p:cNvSpPr>
            <p:nvPr/>
          </p:nvSpPr>
          <p:spPr bwMode="auto">
            <a:xfrm>
              <a:off x="2432" y="1878"/>
              <a:ext cx="204" cy="20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31" name="Group 29"/>
          <p:cNvGrpSpPr>
            <a:grpSpLocks/>
          </p:cNvGrpSpPr>
          <p:nvPr/>
        </p:nvGrpSpPr>
        <p:grpSpPr bwMode="auto">
          <a:xfrm>
            <a:off x="4734744" y="3428009"/>
            <a:ext cx="360363" cy="808038"/>
            <a:chOff x="2421" y="1878"/>
            <a:chExt cx="227" cy="509"/>
          </a:xfrm>
        </p:grpSpPr>
        <p:sp>
          <p:nvSpPr>
            <p:cNvPr id="32" name="Line 30"/>
            <p:cNvSpPr>
              <a:spLocks noChangeShapeType="1"/>
            </p:cNvSpPr>
            <p:nvPr/>
          </p:nvSpPr>
          <p:spPr bwMode="auto">
            <a:xfrm>
              <a:off x="2421" y="2205"/>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Line 31"/>
            <p:cNvSpPr>
              <a:spLocks noChangeShapeType="1"/>
            </p:cNvSpPr>
            <p:nvPr/>
          </p:nvSpPr>
          <p:spPr bwMode="auto">
            <a:xfrm>
              <a:off x="2534" y="2069"/>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4" name="Line 32"/>
            <p:cNvSpPr>
              <a:spLocks noChangeShapeType="1"/>
            </p:cNvSpPr>
            <p:nvPr/>
          </p:nvSpPr>
          <p:spPr bwMode="auto">
            <a:xfrm flipH="1">
              <a:off x="2444"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5" name="Line 33"/>
            <p:cNvSpPr>
              <a:spLocks noChangeShapeType="1"/>
            </p:cNvSpPr>
            <p:nvPr/>
          </p:nvSpPr>
          <p:spPr bwMode="auto">
            <a:xfrm>
              <a:off x="2535"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 name="Oval 34"/>
            <p:cNvSpPr>
              <a:spLocks noChangeArrowheads="1"/>
            </p:cNvSpPr>
            <p:nvPr/>
          </p:nvSpPr>
          <p:spPr bwMode="auto">
            <a:xfrm>
              <a:off x="2432" y="1878"/>
              <a:ext cx="204" cy="20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37" name="Line 35"/>
          <p:cNvSpPr>
            <a:spLocks noChangeShapeType="1"/>
          </p:cNvSpPr>
          <p:nvPr/>
        </p:nvSpPr>
        <p:spPr bwMode="auto">
          <a:xfrm>
            <a:off x="4014019" y="3716934"/>
            <a:ext cx="576263" cy="1428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8" name="Line 36"/>
          <p:cNvSpPr>
            <a:spLocks noChangeShapeType="1"/>
          </p:cNvSpPr>
          <p:nvPr/>
        </p:nvSpPr>
        <p:spPr bwMode="auto">
          <a:xfrm>
            <a:off x="4590282" y="3140672"/>
            <a:ext cx="215900" cy="2159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Line 37"/>
          <p:cNvSpPr>
            <a:spLocks noChangeShapeType="1"/>
          </p:cNvSpPr>
          <p:nvPr/>
        </p:nvSpPr>
        <p:spPr bwMode="auto">
          <a:xfrm flipV="1">
            <a:off x="3942582" y="3067647"/>
            <a:ext cx="215900" cy="1444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0" name="Text Box 38"/>
          <p:cNvSpPr txBox="1">
            <a:spLocks noChangeArrowheads="1"/>
          </p:cNvSpPr>
          <p:nvPr/>
        </p:nvSpPr>
        <p:spPr bwMode="auto">
          <a:xfrm>
            <a:off x="4020369" y="3283547"/>
            <a:ext cx="649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交流</a:t>
            </a:r>
          </a:p>
        </p:txBody>
      </p:sp>
      <p:sp>
        <p:nvSpPr>
          <p:cNvPr id="41" name="AutoShape 39"/>
          <p:cNvSpPr>
            <a:spLocks noChangeArrowheads="1"/>
          </p:cNvSpPr>
          <p:nvPr/>
        </p:nvSpPr>
        <p:spPr bwMode="auto">
          <a:xfrm>
            <a:off x="5453882" y="3212109"/>
            <a:ext cx="1296987" cy="647700"/>
          </a:xfrm>
          <a:prstGeom prst="flowChartMultidocumen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需求纪要</a:t>
            </a:r>
          </a:p>
        </p:txBody>
      </p:sp>
      <p:sp>
        <p:nvSpPr>
          <p:cNvPr id="42" name="AutoShape 40"/>
          <p:cNvSpPr>
            <a:spLocks noChangeArrowheads="1"/>
          </p:cNvSpPr>
          <p:nvPr/>
        </p:nvSpPr>
        <p:spPr bwMode="auto">
          <a:xfrm>
            <a:off x="7274744" y="3283547"/>
            <a:ext cx="1152525" cy="504825"/>
          </a:xfrm>
          <a:prstGeom prst="diamon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问题？</a:t>
            </a:r>
          </a:p>
        </p:txBody>
      </p:sp>
      <p:cxnSp>
        <p:nvCxnSpPr>
          <p:cNvPr id="43" name="AutoShape 41"/>
          <p:cNvCxnSpPr>
            <a:cxnSpLocks noChangeShapeType="1"/>
            <a:stCxn id="42" idx="0"/>
            <a:endCxn id="24" idx="0"/>
          </p:cNvCxnSpPr>
          <p:nvPr/>
        </p:nvCxnSpPr>
        <p:spPr bwMode="auto">
          <a:xfrm rot="5400000" flipH="1">
            <a:off x="5705500" y="1138041"/>
            <a:ext cx="815975" cy="3475038"/>
          </a:xfrm>
          <a:prstGeom prst="bentConnector3">
            <a:avLst>
              <a:gd name="adj1" fmla="val 128014"/>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AutoShape 42"/>
          <p:cNvCxnSpPr>
            <a:cxnSpLocks noChangeShapeType="1"/>
            <a:stCxn id="42" idx="0"/>
            <a:endCxn id="4" idx="0"/>
          </p:cNvCxnSpPr>
          <p:nvPr/>
        </p:nvCxnSpPr>
        <p:spPr bwMode="auto">
          <a:xfrm rot="5400000" flipH="1">
            <a:off x="3809232" y="-758229"/>
            <a:ext cx="1582738" cy="6500813"/>
          </a:xfrm>
          <a:prstGeom prst="bentConnector3">
            <a:avLst>
              <a:gd name="adj1" fmla="val 114444"/>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AutoShape 43"/>
          <p:cNvCxnSpPr>
            <a:cxnSpLocks noChangeShapeType="1"/>
            <a:stCxn id="41" idx="3"/>
            <a:endCxn id="42" idx="1"/>
          </p:cNvCxnSpPr>
          <p:nvPr/>
        </p:nvCxnSpPr>
        <p:spPr bwMode="auto">
          <a:xfrm>
            <a:off x="6750869" y="3535959"/>
            <a:ext cx="52387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 Box 44"/>
          <p:cNvSpPr txBox="1">
            <a:spLocks noChangeArrowheads="1"/>
          </p:cNvSpPr>
          <p:nvPr/>
        </p:nvSpPr>
        <p:spPr bwMode="auto">
          <a:xfrm>
            <a:off x="7301732" y="4004272"/>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分类整理</a:t>
            </a:r>
          </a:p>
        </p:txBody>
      </p:sp>
      <p:cxnSp>
        <p:nvCxnSpPr>
          <p:cNvPr id="47" name="AutoShape 45"/>
          <p:cNvCxnSpPr>
            <a:cxnSpLocks noChangeShapeType="1"/>
            <a:stCxn id="42" idx="2"/>
            <a:endCxn id="46" idx="0"/>
          </p:cNvCxnSpPr>
          <p:nvPr/>
        </p:nvCxnSpPr>
        <p:spPr bwMode="auto">
          <a:xfrm>
            <a:off x="7851007" y="3788372"/>
            <a:ext cx="7929" cy="2159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 Box 46"/>
          <p:cNvSpPr txBox="1">
            <a:spLocks noChangeArrowheads="1"/>
          </p:cNvSpPr>
          <p:nvPr/>
        </p:nvSpPr>
        <p:spPr bwMode="auto">
          <a:xfrm>
            <a:off x="7069197" y="4673238"/>
            <a:ext cx="1579278"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功能需求</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非功能需求</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约束条件</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业务规则</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外部接口需求</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建议解决方案</a:t>
            </a:r>
          </a:p>
        </p:txBody>
      </p:sp>
      <p:cxnSp>
        <p:nvCxnSpPr>
          <p:cNvPr id="49" name="AutoShape 47"/>
          <p:cNvCxnSpPr>
            <a:cxnSpLocks noChangeShapeType="1"/>
            <a:stCxn id="46" idx="2"/>
            <a:endCxn id="48" idx="0"/>
          </p:cNvCxnSpPr>
          <p:nvPr/>
        </p:nvCxnSpPr>
        <p:spPr bwMode="auto">
          <a:xfrm flipH="1">
            <a:off x="7858836" y="4373604"/>
            <a:ext cx="100" cy="299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 Box 48"/>
          <p:cNvSpPr txBox="1">
            <a:spLocks noChangeArrowheads="1"/>
          </p:cNvSpPr>
          <p:nvPr/>
        </p:nvSpPr>
        <p:spPr bwMode="auto">
          <a:xfrm>
            <a:off x="5301160" y="5230941"/>
            <a:ext cx="13468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优先级排序</a:t>
            </a:r>
          </a:p>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冲突消解</a:t>
            </a:r>
          </a:p>
        </p:txBody>
      </p:sp>
      <p:cxnSp>
        <p:nvCxnSpPr>
          <p:cNvPr id="51" name="AutoShape 49"/>
          <p:cNvCxnSpPr>
            <a:cxnSpLocks noChangeShapeType="1"/>
            <a:stCxn id="48" idx="1"/>
            <a:endCxn id="50" idx="3"/>
          </p:cNvCxnSpPr>
          <p:nvPr/>
        </p:nvCxnSpPr>
        <p:spPr bwMode="auto">
          <a:xfrm flipH="1">
            <a:off x="6648004" y="5550401"/>
            <a:ext cx="421193" cy="3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 Box 50"/>
          <p:cNvSpPr txBox="1">
            <a:spLocks noChangeArrowheads="1"/>
          </p:cNvSpPr>
          <p:nvPr/>
        </p:nvSpPr>
        <p:spPr bwMode="auto">
          <a:xfrm>
            <a:off x="3844165" y="5374557"/>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签字确认</a:t>
            </a:r>
          </a:p>
        </p:txBody>
      </p:sp>
      <p:cxnSp>
        <p:nvCxnSpPr>
          <p:cNvPr id="53" name="AutoShape 51"/>
          <p:cNvCxnSpPr>
            <a:cxnSpLocks noChangeShapeType="1"/>
            <a:stCxn id="50" idx="1"/>
            <a:endCxn id="52" idx="3"/>
          </p:cNvCxnSpPr>
          <p:nvPr/>
        </p:nvCxnSpPr>
        <p:spPr bwMode="auto">
          <a:xfrm flipH="1">
            <a:off x="4958573" y="5554107"/>
            <a:ext cx="342587" cy="511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52"/>
          <p:cNvCxnSpPr>
            <a:cxnSpLocks noChangeShapeType="1"/>
            <a:stCxn id="5" idx="2"/>
            <a:endCxn id="52" idx="1"/>
          </p:cNvCxnSpPr>
          <p:nvPr/>
        </p:nvCxnSpPr>
        <p:spPr bwMode="auto">
          <a:xfrm rot="16200000" flipH="1">
            <a:off x="1695190" y="3410247"/>
            <a:ext cx="1478533" cy="2819417"/>
          </a:xfrm>
          <a:prstGeom prst="bentConnector2">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Line 53"/>
          <p:cNvSpPr>
            <a:spLocks noChangeShapeType="1"/>
          </p:cNvSpPr>
          <p:nvPr/>
        </p:nvSpPr>
        <p:spPr bwMode="auto">
          <a:xfrm>
            <a:off x="4301357" y="4148734"/>
            <a:ext cx="0" cy="10080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Line 54"/>
          <p:cNvSpPr>
            <a:spLocks noChangeShapeType="1"/>
          </p:cNvSpPr>
          <p:nvPr/>
        </p:nvSpPr>
        <p:spPr bwMode="auto">
          <a:xfrm>
            <a:off x="3240907" y="3572472"/>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Line 55"/>
          <p:cNvSpPr>
            <a:spLocks noChangeShapeType="1"/>
          </p:cNvSpPr>
          <p:nvPr/>
        </p:nvSpPr>
        <p:spPr bwMode="auto">
          <a:xfrm>
            <a:off x="5166544" y="3501034"/>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AutoShape 56"/>
          <p:cNvSpPr>
            <a:spLocks noChangeArrowheads="1"/>
          </p:cNvSpPr>
          <p:nvPr/>
        </p:nvSpPr>
        <p:spPr bwMode="auto">
          <a:xfrm>
            <a:off x="2431282" y="1916709"/>
            <a:ext cx="1511300" cy="792163"/>
          </a:xfrm>
          <a:prstGeom prst="irregularSeal2">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chemeClr val="bg1"/>
                </a:solidFill>
                <a:latin typeface="Times New Roman" panose="02020603050405020304" pitchFamily="18" charset="0"/>
                <a:ea typeface="楷体" panose="02010609060101010101" pitchFamily="49" charset="-122"/>
                <a:cs typeface="Times New Roman" panose="02020603050405020304" pitchFamily="18" charset="0"/>
              </a:rPr>
              <a:t>业务需求</a:t>
            </a:r>
          </a:p>
        </p:txBody>
      </p:sp>
      <p:sp>
        <p:nvSpPr>
          <p:cNvPr id="59" name="AutoShape 57"/>
          <p:cNvSpPr>
            <a:spLocks noChangeArrowheads="1"/>
          </p:cNvSpPr>
          <p:nvPr/>
        </p:nvSpPr>
        <p:spPr bwMode="auto">
          <a:xfrm>
            <a:off x="2431282" y="4075709"/>
            <a:ext cx="1511300" cy="792163"/>
          </a:xfrm>
          <a:prstGeom prst="irregularSeal2">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chemeClr val="bg1"/>
                </a:solidFill>
                <a:latin typeface="Times New Roman" panose="02020603050405020304" pitchFamily="18" charset="0"/>
                <a:ea typeface="楷体" panose="02010609060101010101" pitchFamily="49" charset="-122"/>
                <a:cs typeface="Times New Roman" panose="02020603050405020304" pitchFamily="18" charset="0"/>
              </a:rPr>
              <a:t>用户需求</a:t>
            </a:r>
          </a:p>
        </p:txBody>
      </p:sp>
    </p:spTree>
    <p:extLst>
      <p:ext uri="{BB962C8B-B14F-4D97-AF65-F5344CB8AC3E}">
        <p14:creationId xmlns:p14="http://schemas.microsoft.com/office/powerpoint/2010/main" val="830554610"/>
      </p:ext>
    </p:extLst>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需求获取的基本步骤</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了解相关背景和领域</a:t>
            </a:r>
            <a:r>
              <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行业的知识</a:t>
            </a: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确定产品所期望的</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用户类</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与客户企业或组织的高层人员进行</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交流</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，了解实际用户</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任务和目标</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以及这些任务所支持的</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业务需求</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与客户企业或组织的底层人员进行</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交流</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，获取</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每个用户类的</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详细的</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用户需求</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整理需求纪要</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发现新问题</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，并重复</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步</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需求分类和组织</a:t>
            </a: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以区别</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功能需求、非功能需求、约束条件、业务规则、外部接口需求</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、建议解决方法和附加信息</a:t>
            </a:r>
            <a:endPar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优先排序和冲突解决</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得到最终需求清单，并与客户做</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最终签字确认</a:t>
            </a:r>
          </a:p>
          <a:p>
            <a:pPr eaLnBrk="1" hangingPunct="1"/>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9328291"/>
      </p:ext>
    </p:extLst>
  </p:cSld>
  <p:clrMapOvr>
    <a:masterClrMapping/>
  </p:clrMapOvr>
  <p:transition spd="med">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685800" y="1951038"/>
            <a:ext cx="7772400" cy="1190625"/>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rPr>
              <a:t> “</a:t>
            </a:r>
            <a:r>
              <a:rPr lang="zh-CN" altLang="en-US" dirty="0">
                <a:solidFill>
                  <a:srgbClr val="C00000"/>
                </a:solidFill>
                <a:latin typeface="华文新魏" panose="02010800040101010101" pitchFamily="2" charset="-122"/>
                <a:ea typeface="华文新魏" panose="02010800040101010101" pitchFamily="2" charset="-122"/>
              </a:rPr>
              <a:t>需求获取？不就是问问题吗？</a:t>
            </a:r>
            <a:br>
              <a:rPr lang="zh-CN" altLang="en-US" dirty="0">
                <a:solidFill>
                  <a:srgbClr val="C00000"/>
                </a:solidFill>
                <a:latin typeface="华文新魏" panose="02010800040101010101" pitchFamily="2" charset="-122"/>
                <a:ea typeface="华文新魏" panose="02010800040101010101" pitchFamily="2" charset="-122"/>
              </a:rPr>
            </a:br>
            <a:r>
              <a:rPr lang="zh-CN" altLang="en-US" dirty="0">
                <a:solidFill>
                  <a:srgbClr val="C00000"/>
                </a:solidFill>
                <a:latin typeface="华文新魏" panose="02010800040101010101" pitchFamily="2" charset="-122"/>
                <a:ea typeface="华文新魏" panose="02010800040101010101" pitchFamily="2" charset="-122"/>
              </a:rPr>
              <a:t>   这有什么难的？”</a:t>
            </a:r>
          </a:p>
        </p:txBody>
      </p:sp>
      <p:sp>
        <p:nvSpPr>
          <p:cNvPr id="4" name="Rectangle 3"/>
          <p:cNvSpPr txBox="1">
            <a:spLocks noChangeArrowheads="1"/>
          </p:cNvSpPr>
          <p:nvPr/>
        </p:nvSpPr>
        <p:spPr>
          <a:xfrm>
            <a:off x="1371600" y="4183063"/>
            <a:ext cx="6400800" cy="396875"/>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2800" dirty="0"/>
              <a:t>看似简单，实际却很难 </a:t>
            </a:r>
            <a:r>
              <a:rPr lang="en-US" altLang="zh-CN" sz="2800" dirty="0"/>
              <a:t>…</a:t>
            </a:r>
          </a:p>
        </p:txBody>
      </p:sp>
    </p:spTree>
    <p:extLst>
      <p:ext uri="{BB962C8B-B14F-4D97-AF65-F5344CB8AC3E}">
        <p14:creationId xmlns:p14="http://schemas.microsoft.com/office/powerpoint/2010/main" val="3921618156"/>
      </p:ext>
    </p:extLst>
  </p:cSld>
  <p:clrMapOvr>
    <a:masterClrMapping/>
  </p:clrMapOvr>
  <p:transition spd="med">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需求获取所面临的挑战</a:t>
            </a:r>
            <a:endParaRPr lang="en-US" altLang="zh-CN"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需求获取技术</a:t>
            </a:r>
            <a:endParaRPr lang="en-US" altLang="zh-CN"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需求研讨会</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体验</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头脑风暴</a:t>
            </a:r>
            <a:endParaRPr lang="en-US" altLang="zh-CN" b="1"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853850"/>
      </p:ext>
    </p:extLst>
  </p:cSld>
  <p:clrMapOvr>
    <a:masterClrMapping/>
  </p:clrMapOvr>
  <p:transition spd="med">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软件需求与需求获取</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7.1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需求获取所面临的挑战</a:t>
            </a:r>
            <a:endPar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需求获取技术</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7.2.1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收集现有书面资料</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7.2.2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面对面访谈</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7.2.3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需求研讨会</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7.2.4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现场观察</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体验</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7.2.5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头脑风暴</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需求获取的主要内容</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787203264"/>
      </p:ext>
    </p:extLst>
  </p:cSld>
  <p:clrMapOvr>
    <a:masterClrMapping/>
  </p:clrMapOvr>
  <p:transition spd="med">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“Yes, But”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pic>
        <p:nvPicPr>
          <p:cNvPr id="4" name="Picture 3" descr="MCj0078766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1700213"/>
            <a:ext cx="1884362"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MCj039099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950" y="4365104"/>
            <a:ext cx="107156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txBox="1">
            <a:spLocks noChangeArrowheads="1"/>
          </p:cNvSpPr>
          <p:nvPr/>
        </p:nvSpPr>
        <p:spPr>
          <a:xfrm>
            <a:off x="395288" y="1484313"/>
            <a:ext cx="6121400"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当你把新开发的系统展示给用户时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buFont typeface="Wingdings" panose="05000000000000000000" pitchFamily="2" charset="2"/>
              <a:buNone/>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Wingdings" panose="05000000000000000000" pitchFamily="2" charset="2"/>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“Wow</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，太酷了！这正是我们想要的，你做了一个了不起的系统！” </a:t>
            </a:r>
          </a:p>
          <a:p>
            <a:pPr eaLnBrk="1" hangingPunct="1">
              <a:buFont typeface="Wingdings" panose="05000000000000000000" pitchFamily="2" charset="2"/>
              <a:buNone/>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Wingdings" panose="05000000000000000000" pitchFamily="2" charset="2"/>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五分钟后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buFont typeface="Wingdings" panose="05000000000000000000" pitchFamily="2" charset="2"/>
              <a:buNone/>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Wingdings" panose="05000000000000000000" pitchFamily="2" charset="2"/>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“Yes, but,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这个模块是怎么回事？</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如果你把它修改成这样岂不是会变得更好？</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如果那样的话，我觉得我会更喜欢它</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1455211"/>
      </p:ext>
    </p:extLst>
  </p:cSld>
  <p:clrMapOvr>
    <a:masterClrMapping/>
  </p:clrMapOvr>
  <p:transition spd="med">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“Yes, But”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latin typeface="Times New Roman" panose="02020603050405020304" pitchFamily="18" charset="0"/>
                <a:cs typeface="Times New Roman" panose="02020603050405020304" pitchFamily="18" charset="0"/>
              </a:rPr>
              <a:t>“Yes, But”</a:t>
            </a:r>
            <a:r>
              <a:rPr lang="zh-CN" altLang="en-US" dirty="0">
                <a:latin typeface="Times New Roman" panose="02020603050405020304" pitchFamily="18" charset="0"/>
                <a:cs typeface="Times New Roman" panose="02020603050405020304" pitchFamily="18" charset="0"/>
              </a:rPr>
              <a:t>是软件开发中最经常遇到的问题，这种反应实际上是人的一种自然反应。</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不管之前他多么认同你的设计，在没有看到真正的系统之前，用户决不可能完全理解你的设计 </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软件本质上的“无形性”造成的必然结果</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机械设计里的每一步都是看的见摸得到的，用户从最开始就能与设计人员同步理解，所以不存在“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Yes, But”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在软件设计里，需求获取阶段的一个重要目标就是如何尽早的把“</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But”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后面的部分发现出来</a:t>
            </a:r>
          </a:p>
          <a:p>
            <a:pPr lvl="1" eaLnBrk="1" hangingPunct="1"/>
            <a:endParaRPr lang="zh-CN" altLang="en-US" dirty="0">
              <a:latin typeface="Times New Roman" panose="02020603050405020304" pitchFamily="18" charset="0"/>
              <a:cs typeface="Times New Roman" panose="02020603050405020304" pitchFamily="18" charset="0"/>
            </a:endParaRPr>
          </a:p>
          <a:p>
            <a:pPr eaLnBrk="1" hangingPunct="1"/>
            <a:endParaRPr lang="en-US" altLang="zh-CN" dirty="0">
              <a:latin typeface="Times New Roman" panose="02020603050405020304" pitchFamily="18" charset="0"/>
              <a:cs typeface="Times New Roman" panose="02020603050405020304" pitchFamily="18" charset="0"/>
            </a:endParaRPr>
          </a:p>
        </p:txBody>
      </p:sp>
      <p:pic>
        <p:nvPicPr>
          <p:cNvPr id="5" name="Picture 4" descr="MCj0295811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4574753"/>
            <a:ext cx="2020888"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72167"/>
      </p:ext>
    </p:extLst>
  </p:cSld>
  <p:clrMapOvr>
    <a:masterClrMapping/>
  </p:clrMapOvr>
  <p:transition spd="med">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 “Undiscovered Ruins</a:t>
            </a:r>
            <a:r>
              <a:rPr lang="zh-CN" altLang="en-US" sz="180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（未发现的废墟）</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sp>
        <p:nvSpPr>
          <p:cNvPr id="4" name="Rectangle 3"/>
          <p:cNvSpPr txBox="1">
            <a:spLocks noChangeArrowheads="1"/>
          </p:cNvSpPr>
          <p:nvPr/>
        </p:nvSpPr>
        <p:spPr>
          <a:xfrm>
            <a:off x="395288" y="1484313"/>
            <a:ext cx="6851650"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我们已经发现了所有的需求，现在让我们开始着手开发吧</a:t>
            </a:r>
            <a:r>
              <a:rPr lang="en-US" altLang="zh-CN" dirty="0">
                <a:latin typeface="Times New Roman" panose="02020603050405020304" pitchFamily="18" charset="0"/>
                <a:cs typeface="Times New Roman" panose="02020603050405020304" pitchFamily="18" charset="0"/>
              </a:rPr>
              <a:t>…”</a:t>
            </a:r>
          </a:p>
          <a:p>
            <a:pPr eaLnBrk="1" hangingPunct="1"/>
            <a:endParaRPr lang="en-US" altLang="zh-CN" dirty="0">
              <a:latin typeface="Times New Roman" panose="02020603050405020304" pitchFamily="18" charset="0"/>
              <a:cs typeface="Times New Roman" panose="02020603050405020304" pitchFamily="18" charset="0"/>
            </a:endParaRPr>
          </a:p>
          <a:p>
            <a:pPr eaLnBrk="1" hangingPunct="1"/>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知道的越多，不知道的也越多”</a:t>
            </a:r>
          </a:p>
          <a:p>
            <a:pPr eaLnBrk="1" hangingPunct="1"/>
            <a:r>
              <a:rPr lang="en-US" altLang="zh-CN" dirty="0">
                <a:latin typeface="Times New Roman" panose="02020603050405020304" pitchFamily="18" charset="0"/>
                <a:cs typeface="Times New Roman" panose="02020603050405020304" pitchFamily="18" charset="0"/>
              </a:rPr>
              <a:t>“ Undiscovered Ruins”</a:t>
            </a:r>
            <a:r>
              <a:rPr lang="zh-CN" altLang="en-US" dirty="0">
                <a:latin typeface="Times New Roman" panose="02020603050405020304" pitchFamily="18" charset="0"/>
                <a:cs typeface="Times New Roman" panose="02020603050405020304" pitchFamily="18" charset="0"/>
              </a:rPr>
              <a:t>：请问尚未被发现的废墟有多少呢？</a:t>
            </a:r>
          </a:p>
          <a:p>
            <a:pPr eaLnBrk="1" hangingPunct="1"/>
            <a:endParaRPr lang="zh-CN" altLang="en-US" dirty="0">
              <a:latin typeface="Times New Roman" panose="02020603050405020304" pitchFamily="18" charset="0"/>
              <a:cs typeface="Times New Roman" panose="02020603050405020304" pitchFamily="18" charset="0"/>
            </a:endParaRPr>
          </a:p>
          <a:p>
            <a:pPr eaLnBrk="1" hangingPunct="1"/>
            <a:r>
              <a:rPr lang="zh-CN" altLang="en-US" dirty="0">
                <a:latin typeface="Times New Roman" panose="02020603050405020304" pitchFamily="18" charset="0"/>
                <a:cs typeface="Times New Roman" panose="02020603050405020304" pitchFamily="18" charset="0"/>
              </a:rPr>
              <a:t>需求是永无止境的</a:t>
            </a:r>
          </a:p>
          <a:p>
            <a:pPr eaLnBrk="1" hangingPunct="1"/>
            <a:endParaRPr lang="en-US" altLang="zh-CN" dirty="0">
              <a:latin typeface="Times New Roman" panose="02020603050405020304" pitchFamily="18" charset="0"/>
              <a:cs typeface="Times New Roman" panose="02020603050405020304" pitchFamily="18" charset="0"/>
            </a:endParaRPr>
          </a:p>
        </p:txBody>
      </p:sp>
      <p:sp>
        <p:nvSpPr>
          <p:cNvPr id="5" name="Oval 4"/>
          <p:cNvSpPr>
            <a:spLocks noChangeArrowheads="1"/>
          </p:cNvSpPr>
          <p:nvPr/>
        </p:nvSpPr>
        <p:spPr bwMode="auto">
          <a:xfrm>
            <a:off x="7092950" y="1989138"/>
            <a:ext cx="1800225" cy="1800225"/>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 name="Group 5"/>
          <p:cNvGrpSpPr>
            <a:grpSpLocks/>
          </p:cNvGrpSpPr>
          <p:nvPr/>
        </p:nvGrpSpPr>
        <p:grpSpPr bwMode="auto">
          <a:xfrm>
            <a:off x="7092950" y="1989138"/>
            <a:ext cx="1800225" cy="1800225"/>
            <a:chOff x="4286" y="1253"/>
            <a:chExt cx="1134" cy="1134"/>
          </a:xfrm>
        </p:grpSpPr>
        <p:sp>
          <p:nvSpPr>
            <p:cNvPr id="7" name="Line 6"/>
            <p:cNvSpPr>
              <a:spLocks noChangeShapeType="1"/>
            </p:cNvSpPr>
            <p:nvPr/>
          </p:nvSpPr>
          <p:spPr bwMode="auto">
            <a:xfrm flipV="1">
              <a:off x="4853" y="1253"/>
              <a:ext cx="0"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7"/>
            <p:cNvSpPr>
              <a:spLocks noChangeShapeType="1"/>
            </p:cNvSpPr>
            <p:nvPr/>
          </p:nvSpPr>
          <p:spPr bwMode="auto">
            <a:xfrm flipV="1">
              <a:off x="4853" y="2160"/>
              <a:ext cx="0" cy="22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flipH="1">
              <a:off x="4286" y="1820"/>
              <a:ext cx="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flipH="1">
              <a:off x="5193" y="1820"/>
              <a:ext cx="22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450" y="1410"/>
              <a:ext cx="805" cy="80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rot="5400000">
              <a:off x="4465" y="1421"/>
              <a:ext cx="805" cy="80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Oval 12"/>
          <p:cNvSpPr>
            <a:spLocks noChangeArrowheads="1"/>
          </p:cNvSpPr>
          <p:nvPr/>
        </p:nvSpPr>
        <p:spPr bwMode="auto">
          <a:xfrm>
            <a:off x="7453313" y="2349500"/>
            <a:ext cx="1079500" cy="10795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48347380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additive="base">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additive="base">
                                        <p:cTn id="2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但实际情况是什么样子？</a:t>
            </a:r>
          </a:p>
        </p:txBody>
      </p:sp>
      <p:sp>
        <p:nvSpPr>
          <p:cNvPr id="4" name="Rectangle 3"/>
          <p:cNvSpPr txBox="1">
            <a:spLocks noChangeArrowheads="1"/>
          </p:cNvSpPr>
          <p:nvPr/>
        </p:nvSpPr>
        <p:spPr>
          <a:xfrm>
            <a:off x="395288" y="1375589"/>
            <a:ext cx="8208962" cy="625475"/>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2400" dirty="0">
                <a:solidFill>
                  <a:srgbClr val="C00000"/>
                </a:solidFill>
                <a:latin typeface="Times New Roman" panose="02020603050405020304" pitchFamily="18" charset="0"/>
                <a:ea typeface="楷体_GB2312" pitchFamily="49" charset="-122"/>
                <a:cs typeface="Times New Roman" panose="02020603050405020304" pitchFamily="18" charset="0"/>
              </a:rPr>
              <a:t>调查报告的数字是这样的</a:t>
            </a:r>
            <a:r>
              <a:rPr lang="en-US" altLang="zh-CN" sz="2400" dirty="0">
                <a:solidFill>
                  <a:srgbClr val="C00000"/>
                </a:solidFill>
                <a:latin typeface="Times New Roman" panose="02020603050405020304" pitchFamily="18" charset="0"/>
                <a:ea typeface="楷体_GB2312" pitchFamily="49" charset="-122"/>
                <a:cs typeface="Times New Roman" panose="02020603050405020304" pitchFamily="18" charset="0"/>
              </a:rPr>
              <a:t>…</a:t>
            </a:r>
          </a:p>
          <a:p>
            <a:pPr lvl="1" eaLnBrk="1" hangingPunct="1"/>
            <a:endParaRPr lang="en-US" altLang="zh-CN" b="1" dirty="0">
              <a:solidFill>
                <a:srgbClr val="FF0000"/>
              </a:solidFill>
              <a:latin typeface="Times New Roman" panose="02020603050405020304" pitchFamily="18" charset="0"/>
              <a:ea typeface="楷体_GB2312" pitchFamily="49" charset="-122"/>
              <a:cs typeface="Times New Roman" panose="02020603050405020304" pitchFamily="18" charset="0"/>
            </a:endParaRPr>
          </a:p>
          <a:p>
            <a:pPr eaLnBrk="1" hangingPunct="1"/>
            <a:endParaRPr lang="en-US" altLang="zh-CN" dirty="0">
              <a:latin typeface="Times New Roman" panose="02020603050405020304" pitchFamily="18" charset="0"/>
              <a:cs typeface="Times New Roman" panose="02020603050405020304" pitchFamily="18" charset="0"/>
            </a:endParaRPr>
          </a:p>
        </p:txBody>
      </p:sp>
      <p:sp>
        <p:nvSpPr>
          <p:cNvPr id="5" name="WordArt 4"/>
          <p:cNvSpPr>
            <a:spLocks noChangeArrowheads="1" noChangeShapeType="1" noTextEdit="1"/>
          </p:cNvSpPr>
          <p:nvPr/>
        </p:nvSpPr>
        <p:spPr bwMode="auto">
          <a:xfrm>
            <a:off x="788913" y="4543698"/>
            <a:ext cx="962025" cy="6191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rPr>
              <a:t>51%</a:t>
            </a:r>
            <a:endParaRPr lang="zh-CN" altLang="en-US"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endParaRPr>
          </a:p>
        </p:txBody>
      </p:sp>
      <p:sp>
        <p:nvSpPr>
          <p:cNvPr id="6" name="WordArt 5"/>
          <p:cNvSpPr>
            <a:spLocks noChangeArrowheads="1" noChangeShapeType="1" noTextEdit="1"/>
          </p:cNvSpPr>
          <p:nvPr/>
        </p:nvSpPr>
        <p:spPr bwMode="auto">
          <a:xfrm>
            <a:off x="788913" y="2265635"/>
            <a:ext cx="962025" cy="6191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rPr>
              <a:t>15%</a:t>
            </a:r>
            <a:endParaRPr lang="zh-CN" altLang="en-US"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endParaRPr>
          </a:p>
        </p:txBody>
      </p:sp>
      <p:sp>
        <p:nvSpPr>
          <p:cNvPr id="7" name="WordArt 6"/>
          <p:cNvSpPr>
            <a:spLocks noChangeArrowheads="1" noChangeShapeType="1" noTextEdit="1"/>
          </p:cNvSpPr>
          <p:nvPr/>
        </p:nvSpPr>
        <p:spPr bwMode="auto">
          <a:xfrm>
            <a:off x="755576" y="3380060"/>
            <a:ext cx="962025" cy="6191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000" b="1" kern="10" dirty="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rPr>
              <a:t>34%</a:t>
            </a:r>
            <a:endParaRPr lang="zh-CN" altLang="en-US" sz="4000" b="1" kern="10" dirty="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endParaRPr>
          </a:p>
        </p:txBody>
      </p:sp>
      <p:sp>
        <p:nvSpPr>
          <p:cNvPr id="9" name="Rectangle 7"/>
          <p:cNvSpPr>
            <a:spLocks noChangeArrowheads="1"/>
          </p:cNvSpPr>
          <p:nvPr/>
        </p:nvSpPr>
        <p:spPr bwMode="auto">
          <a:xfrm>
            <a:off x="760710" y="5588273"/>
            <a:ext cx="2142382" cy="39767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Char char="§"/>
            </a:pPr>
            <a:r>
              <a:rPr lang="en-US" altLang="zh-CN" sz="1600" b="1" dirty="0">
                <a:latin typeface="Times New Roman" panose="02020603050405020304" pitchFamily="18" charset="0"/>
                <a:cs typeface="Times New Roman" panose="02020603050405020304" pitchFamily="18" charset="0"/>
              </a:rPr>
              <a:t>Standish Group 2004</a:t>
            </a:r>
          </a:p>
        </p:txBody>
      </p:sp>
      <p:sp>
        <p:nvSpPr>
          <p:cNvPr id="10" name="Rectangle 8"/>
          <p:cNvSpPr>
            <a:spLocks noChangeArrowheads="1"/>
          </p:cNvSpPr>
          <p:nvPr/>
        </p:nvSpPr>
        <p:spPr bwMode="auto">
          <a:xfrm>
            <a:off x="2629529" y="2203723"/>
            <a:ext cx="1916550" cy="70294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None/>
              <a:defRPr/>
            </a:pPr>
            <a:r>
              <a:rPr lang="en-US" altLang="zh-CN" sz="3200" b="1" dirty="0">
                <a:solidFill>
                  <a:schemeClr val="tx2"/>
                </a:solidFill>
                <a:effectLst>
                  <a:outerShdw blurRad="38100" dist="38100" dir="2700000" algn="tl">
                    <a:srgbClr val="C0C0C0"/>
                  </a:outerShdw>
                </a:effectLst>
                <a:latin typeface="Times New Roman" panose="02020603050405020304" pitchFamily="18" charset="0"/>
                <a:ea typeface="Arial Unicode MS" panose="020B0604020202020204" pitchFamily="34" charset="-122"/>
                <a:cs typeface="Times New Roman" panose="02020603050405020304" pitchFamily="18" charset="0"/>
              </a:rPr>
              <a:t>Succeeded</a:t>
            </a:r>
          </a:p>
        </p:txBody>
      </p:sp>
      <p:sp>
        <p:nvSpPr>
          <p:cNvPr id="11" name="Rectangle 9"/>
          <p:cNvSpPr>
            <a:spLocks noChangeArrowheads="1"/>
          </p:cNvSpPr>
          <p:nvPr/>
        </p:nvSpPr>
        <p:spPr bwMode="auto">
          <a:xfrm>
            <a:off x="2601863" y="3319735"/>
            <a:ext cx="2075248" cy="70294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None/>
              <a:defRPr/>
            </a:pPr>
            <a:r>
              <a:rPr lang="en-US" altLang="zh-CN" sz="3200" b="1" dirty="0">
                <a:solidFill>
                  <a:schemeClr val="tx2"/>
                </a:solidFill>
                <a:effectLst>
                  <a:outerShdw blurRad="38100" dist="38100" dir="2700000" algn="tl">
                    <a:srgbClr val="C0C0C0"/>
                  </a:outerShdw>
                </a:effectLst>
                <a:latin typeface="Times New Roman" panose="02020603050405020304" pitchFamily="18" charset="0"/>
                <a:ea typeface="Arial Unicode MS" panose="020B0604020202020204" pitchFamily="34" charset="-122"/>
                <a:cs typeface="Times New Roman" panose="02020603050405020304" pitchFamily="18" charset="0"/>
              </a:rPr>
              <a:t>Challenged</a:t>
            </a:r>
          </a:p>
        </p:txBody>
      </p:sp>
      <p:sp>
        <p:nvSpPr>
          <p:cNvPr id="12" name="Rectangle 10"/>
          <p:cNvSpPr>
            <a:spLocks noChangeArrowheads="1"/>
          </p:cNvSpPr>
          <p:nvPr/>
        </p:nvSpPr>
        <p:spPr bwMode="auto">
          <a:xfrm>
            <a:off x="2572610" y="4481785"/>
            <a:ext cx="1185581" cy="70294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None/>
              <a:defRPr/>
            </a:pPr>
            <a:r>
              <a:rPr lang="en-US" altLang="zh-CN" sz="3200" b="1" dirty="0">
                <a:solidFill>
                  <a:schemeClr val="tx2"/>
                </a:solidFill>
                <a:effectLst>
                  <a:outerShdw blurRad="38100" dist="38100" dir="2700000" algn="tl">
                    <a:srgbClr val="C0C0C0"/>
                  </a:outerShdw>
                </a:effectLst>
                <a:latin typeface="Times New Roman" panose="02020603050405020304" pitchFamily="18" charset="0"/>
                <a:ea typeface="Arial Unicode MS" panose="020B0604020202020204" pitchFamily="34" charset="-122"/>
                <a:cs typeface="Times New Roman" panose="02020603050405020304" pitchFamily="18" charset="0"/>
              </a:rPr>
              <a:t>Failed</a:t>
            </a:r>
          </a:p>
        </p:txBody>
      </p:sp>
      <p:sp>
        <p:nvSpPr>
          <p:cNvPr id="13" name="Line 11"/>
          <p:cNvSpPr>
            <a:spLocks noChangeShapeType="1"/>
          </p:cNvSpPr>
          <p:nvPr/>
        </p:nvSpPr>
        <p:spPr bwMode="auto">
          <a:xfrm flipV="1">
            <a:off x="1882154" y="2564085"/>
            <a:ext cx="690455" cy="1081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4" name="Line 12"/>
          <p:cNvSpPr>
            <a:spLocks noChangeShapeType="1"/>
          </p:cNvSpPr>
          <p:nvPr/>
        </p:nvSpPr>
        <p:spPr bwMode="auto">
          <a:xfrm flipV="1">
            <a:off x="1882155" y="3692798"/>
            <a:ext cx="647700" cy="11033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5" name="Line 13"/>
          <p:cNvSpPr>
            <a:spLocks noChangeShapeType="1"/>
          </p:cNvSpPr>
          <p:nvPr/>
        </p:nvSpPr>
        <p:spPr bwMode="auto">
          <a:xfrm>
            <a:off x="1882155" y="2564085"/>
            <a:ext cx="647700" cy="22320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cs typeface="Times New Roman" panose="02020603050405020304" pitchFamily="18" charset="0"/>
            </a:endParaRPr>
          </a:p>
        </p:txBody>
      </p:sp>
      <p:grpSp>
        <p:nvGrpSpPr>
          <p:cNvPr id="16" name="Group 14"/>
          <p:cNvGrpSpPr>
            <a:grpSpLocks/>
          </p:cNvGrpSpPr>
          <p:nvPr/>
        </p:nvGrpSpPr>
        <p:grpSpPr bwMode="auto">
          <a:xfrm>
            <a:off x="5165652" y="2060848"/>
            <a:ext cx="3611563" cy="1017587"/>
            <a:chOff x="3379" y="1752"/>
            <a:chExt cx="2275" cy="641"/>
          </a:xfrm>
        </p:grpSpPr>
        <p:sp>
          <p:nvSpPr>
            <p:cNvPr id="17" name="Text Box 15"/>
            <p:cNvSpPr txBox="1">
              <a:spLocks noChangeArrowheads="1"/>
            </p:cNvSpPr>
            <p:nvPr/>
          </p:nvSpPr>
          <p:spPr bwMode="auto">
            <a:xfrm>
              <a:off x="3470" y="1753"/>
              <a:ext cx="21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用户参与程度高：	</a:t>
              </a:r>
              <a: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16%</a:t>
              </a:r>
              <a:b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用户高层的支持：	</a:t>
              </a:r>
              <a: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14%</a:t>
              </a:r>
            </a:p>
            <a:p>
              <a:pPr eaLnBrk="1" hangingPunct="1"/>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对需求的清晰陈述：	</a:t>
              </a:r>
              <a: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12%</a:t>
              </a:r>
            </a:p>
          </p:txBody>
        </p:sp>
        <p:sp>
          <p:nvSpPr>
            <p:cNvPr id="18" name="AutoShape 16"/>
            <p:cNvSpPr>
              <a:spLocks/>
            </p:cNvSpPr>
            <p:nvPr/>
          </p:nvSpPr>
          <p:spPr bwMode="auto">
            <a:xfrm>
              <a:off x="3379" y="1752"/>
              <a:ext cx="91" cy="635"/>
            </a:xfrm>
            <a:prstGeom prst="leftBrace">
              <a:avLst>
                <a:gd name="adj1" fmla="val 581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cs typeface="Times New Roman" panose="02020603050405020304" pitchFamily="18" charset="0"/>
              </a:endParaRPr>
            </a:p>
          </p:txBody>
        </p:sp>
      </p:grpSp>
      <p:grpSp>
        <p:nvGrpSpPr>
          <p:cNvPr id="19" name="Group 17"/>
          <p:cNvGrpSpPr>
            <a:grpSpLocks/>
          </p:cNvGrpSpPr>
          <p:nvPr/>
        </p:nvGrpSpPr>
        <p:grpSpPr bwMode="auto">
          <a:xfrm>
            <a:off x="5165652" y="3213373"/>
            <a:ext cx="3611563" cy="1017587"/>
            <a:chOff x="3379" y="2478"/>
            <a:chExt cx="2275" cy="641"/>
          </a:xfrm>
        </p:grpSpPr>
        <p:sp>
          <p:nvSpPr>
            <p:cNvPr id="20" name="Text Box 18"/>
            <p:cNvSpPr txBox="1">
              <a:spLocks noChangeArrowheads="1"/>
            </p:cNvSpPr>
            <p:nvPr/>
          </p:nvSpPr>
          <p:spPr bwMode="auto">
            <a:xfrm>
              <a:off x="3470" y="2479"/>
              <a:ext cx="21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缺乏用户参与：		</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13%</a:t>
              </a:r>
              <a:b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需求规格说明不完整：	</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12%</a:t>
              </a:r>
            </a:p>
            <a:p>
              <a:pPr eaLnBrk="1" hangingPunct="1"/>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需求频繁的发生变化：	</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12%</a:t>
              </a:r>
            </a:p>
          </p:txBody>
        </p:sp>
        <p:sp>
          <p:nvSpPr>
            <p:cNvPr id="21" name="AutoShape 19"/>
            <p:cNvSpPr>
              <a:spLocks/>
            </p:cNvSpPr>
            <p:nvPr/>
          </p:nvSpPr>
          <p:spPr bwMode="auto">
            <a:xfrm>
              <a:off x="3379" y="2478"/>
              <a:ext cx="91" cy="635"/>
            </a:xfrm>
            <a:prstGeom prst="leftBrace">
              <a:avLst>
                <a:gd name="adj1" fmla="val 581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cs typeface="Times New Roman" panose="02020603050405020304" pitchFamily="18" charset="0"/>
              </a:endParaRPr>
            </a:p>
          </p:txBody>
        </p:sp>
      </p:grpSp>
      <p:sp>
        <p:nvSpPr>
          <p:cNvPr id="22" name="Text Box 20"/>
          <p:cNvSpPr txBox="1">
            <a:spLocks noChangeArrowheads="1"/>
          </p:cNvSpPr>
          <p:nvPr/>
        </p:nvSpPr>
        <p:spPr bwMode="auto">
          <a:xfrm>
            <a:off x="4597463" y="4724673"/>
            <a:ext cx="4206601" cy="83099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400" b="1" dirty="0">
                <a:solidFill>
                  <a:srgbClr val="C000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Times New Roman" panose="02020603050405020304" pitchFamily="18" charset="0"/>
              </a:rPr>
              <a:t>结论：</a:t>
            </a:r>
            <a:r>
              <a:rPr lang="zh-CN" altLang="en-US" sz="2400" b="1" dirty="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rPr>
              <a:t>对用户需求的管理水平</a:t>
            </a:r>
          </a:p>
          <a:p>
            <a:pPr algn="ctr" eaLnBrk="1" hangingPunct="1">
              <a:defRPr/>
            </a:pPr>
            <a:r>
              <a:rPr lang="zh-CN" altLang="en-US" sz="2400" b="1" dirty="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rPr>
              <a:t>是决定软件成败的重要原因！</a:t>
            </a:r>
          </a:p>
        </p:txBody>
      </p:sp>
    </p:spTree>
    <p:extLst>
      <p:ext uri="{BB962C8B-B14F-4D97-AF65-F5344CB8AC3E}">
        <p14:creationId xmlns:p14="http://schemas.microsoft.com/office/powerpoint/2010/main" val="12987493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(3) “User and Developer”</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latin typeface="Times New Roman" panose="02020603050405020304" pitchFamily="18" charset="0"/>
                <a:cs typeface="Times New Roman" panose="02020603050405020304" pitchFamily="18" charset="0"/>
              </a:rPr>
              <a:t>中国猫：喵喵</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喵</a:t>
            </a:r>
            <a:r>
              <a:rPr lang="en-US" altLang="zh-CN" dirty="0">
                <a:latin typeface="Times New Roman" panose="02020603050405020304" pitchFamily="18" charset="0"/>
                <a:cs typeface="Times New Roman" panose="02020603050405020304" pitchFamily="18" charset="0"/>
              </a:rPr>
              <a:t>~</a:t>
            </a:r>
          </a:p>
          <a:p>
            <a:pPr eaLnBrk="1" hangingPunct="1"/>
            <a:r>
              <a:rPr lang="zh-CN" altLang="en-US" dirty="0">
                <a:latin typeface="Times New Roman" panose="02020603050405020304" pitchFamily="18" charset="0"/>
                <a:cs typeface="Times New Roman" panose="02020603050405020304" pitchFamily="18" charset="0"/>
              </a:rPr>
              <a:t>日本猫：涅呀</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涅呀</a:t>
            </a:r>
            <a:r>
              <a:rPr lang="en-US" altLang="zh-CN" dirty="0">
                <a:latin typeface="Times New Roman" panose="02020603050405020304" pitchFamily="18" charset="0"/>
                <a:cs typeface="Times New Roman" panose="02020603050405020304" pitchFamily="18" charset="0"/>
              </a:rPr>
              <a:t>~</a:t>
            </a:r>
          </a:p>
          <a:p>
            <a:pPr eaLnBrk="1" hangingPunct="1"/>
            <a:endParaRPr lang="en-US" altLang="zh-CN" dirty="0">
              <a:latin typeface="Times New Roman" panose="02020603050405020304" pitchFamily="18" charset="0"/>
              <a:cs typeface="Times New Roman" panose="02020603050405020304" pitchFamily="18" charset="0"/>
            </a:endParaRPr>
          </a:p>
          <a:p>
            <a:pPr eaLnBrk="1" hangingPunct="1"/>
            <a:endParaRPr lang="en-US" altLang="zh-CN" dirty="0">
              <a:latin typeface="Times New Roman" panose="02020603050405020304" pitchFamily="18" charset="0"/>
              <a:cs typeface="Times New Roman" panose="02020603050405020304" pitchFamily="18" charset="0"/>
            </a:endParaRPr>
          </a:p>
          <a:p>
            <a:pPr eaLnBrk="1" hangingPunct="1"/>
            <a:r>
              <a:rPr lang="zh-CN" altLang="en-US" dirty="0">
                <a:latin typeface="Times New Roman" panose="02020603050405020304" pitchFamily="18" charset="0"/>
                <a:cs typeface="Times New Roman" panose="02020603050405020304" pitchFamily="18" charset="0"/>
              </a:rPr>
              <a:t>软件开发中，开发人员与用户处于不同的技术层面，所关注的目标不同，双方在沟通时必然存在</a:t>
            </a:r>
            <a:r>
              <a:rPr lang="en-US" altLang="zh-CN" dirty="0">
                <a:latin typeface="Times New Roman" panose="02020603050405020304" pitchFamily="18" charset="0"/>
                <a:cs typeface="Times New Roman" panose="02020603050405020304" pitchFamily="18" charset="0"/>
              </a:rPr>
              <a:t>communication gap(</a:t>
            </a:r>
            <a:r>
              <a:rPr lang="zh-CN" altLang="en-US" dirty="0">
                <a:latin typeface="Times New Roman" panose="02020603050405020304" pitchFamily="18" charset="0"/>
                <a:cs typeface="Times New Roman" panose="02020603050405020304" pitchFamily="18" charset="0"/>
              </a:rPr>
              <a:t>交流鸿沟</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“理解用户需求”这一目标驱使软件开发人员从他们所沉溺的“</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01”</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世界转入到现实中的世界</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巨大的鸿沟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(gap)</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导致开发人员与用户之间无法充分的相互理解</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为了在两个截然不同的世界之间架起一座</a:t>
            </a:r>
            <a:b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桥梁，有必要学习一些技术以便于有效的</a:t>
            </a:r>
            <a:b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获取和理解客户需求</a:t>
            </a:r>
          </a:p>
          <a:p>
            <a:pPr eaLnBrk="1" hangingPunct="1"/>
            <a:endParaRPr lang="en-US" altLang="zh-CN" dirty="0">
              <a:latin typeface="Times New Roman" panose="02020603050405020304" pitchFamily="18" charset="0"/>
              <a:cs typeface="Times New Roman" panose="02020603050405020304" pitchFamily="18" charset="0"/>
            </a:endParaRPr>
          </a:p>
        </p:txBody>
      </p:sp>
      <p:pic>
        <p:nvPicPr>
          <p:cNvPr id="5" name="Picture 4" descr="200501241052280"/>
          <p:cNvPicPr>
            <a:picLocks noChangeAspect="1" noChangeArrowheads="1"/>
          </p:cNvPicPr>
          <p:nvPr/>
        </p:nvPicPr>
        <p:blipFill rotWithShape="1">
          <a:blip r:embed="rId3">
            <a:extLst>
              <a:ext uri="{28A0092B-C50C-407E-A947-70E740481C1C}">
                <a14:useLocalDpi xmlns:a14="http://schemas.microsoft.com/office/drawing/2010/main" val="0"/>
              </a:ext>
            </a:extLst>
          </a:blip>
          <a:srcRect l="3605" t="11818" r="7567" b="11403"/>
          <a:stretch/>
        </p:blipFill>
        <p:spPr bwMode="auto">
          <a:xfrm>
            <a:off x="5076055" y="1124744"/>
            <a:ext cx="3384377"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Cj0233641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857" y="5013176"/>
            <a:ext cx="256857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85091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小结</a:t>
            </a:r>
          </a:p>
        </p:txBody>
      </p:sp>
      <p:graphicFrame>
        <p:nvGraphicFramePr>
          <p:cNvPr id="4" name="Group 3"/>
          <p:cNvGraphicFramePr>
            <a:graphicFrameLocks noGrp="1"/>
          </p:cNvGraphicFramePr>
          <p:nvPr>
            <p:extLst>
              <p:ext uri="{D42A27DB-BD31-4B8C-83A1-F6EECF244321}">
                <p14:modId xmlns:p14="http://schemas.microsoft.com/office/powerpoint/2010/main" val="3775974579"/>
              </p:ext>
            </p:extLst>
          </p:nvPr>
        </p:nvGraphicFramePr>
        <p:xfrm>
          <a:off x="684213" y="2132856"/>
          <a:ext cx="7848600" cy="3092451"/>
        </p:xfrm>
        <a:graphic>
          <a:graphicData uri="http://schemas.openxmlformats.org/drawingml/2006/table">
            <a:tbl>
              <a:tblPr/>
              <a:tblGrid>
                <a:gridCol w="3924300">
                  <a:extLst>
                    <a:ext uri="{9D8B030D-6E8A-4147-A177-3AD203B41FA5}">
                      <a16:colId xmlns:a16="http://schemas.microsoft.com/office/drawing/2014/main" val="1309960179"/>
                    </a:ext>
                  </a:extLst>
                </a:gridCol>
                <a:gridCol w="3924300">
                  <a:extLst>
                    <a:ext uri="{9D8B030D-6E8A-4147-A177-3AD203B41FA5}">
                      <a16:colId xmlns:a16="http://schemas.microsoft.com/office/drawing/2014/main" val="593503764"/>
                    </a:ext>
                  </a:extLst>
                </a:gridCol>
              </a:tblGrid>
              <a:tr h="455613">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a:ln>
                            <a:noFill/>
                          </a:ln>
                          <a:solidFill>
                            <a:srgbClr val="0033CC"/>
                          </a:solidFill>
                          <a:effectLst/>
                          <a:latin typeface="Book Antiqua" panose="02040602050305030304" pitchFamily="18" charset="0"/>
                          <a:ea typeface="宋体" panose="02010600030101010101" pitchFamily="2" charset="-122"/>
                        </a:rPr>
                        <a:t>问题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a:ln>
                            <a:noFill/>
                          </a:ln>
                          <a:solidFill>
                            <a:srgbClr val="0033CC"/>
                          </a:solidFill>
                          <a:effectLst/>
                          <a:latin typeface="Book Antiqua" panose="02040602050305030304" pitchFamily="18" charset="0"/>
                          <a:ea typeface="宋体" panose="02010600030101010101" pitchFamily="2" charset="-122"/>
                        </a:rPr>
                        <a:t>解决方案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5905586"/>
                  </a:ext>
                </a:extLst>
              </a:tr>
              <a:tr h="91440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“Yes, But”</a:t>
                      </a:r>
                      <a:r>
                        <a:rPr kumimoji="0" lang="zh-CN" altLang="en-US" sz="1800" b="1" i="0" u="none" strike="noStrike" cap="none" normalizeH="0" baseline="0" dirty="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综合症：</a:t>
                      </a:r>
                      <a:r>
                        <a:rPr kumimoji="0" lang="zh-CN" altLang="en-US" sz="1800" b="1" i="0" u="none" strike="noStrike" cap="none" normalizeH="0" baseline="0" dirty="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直到开发人员将用户描述的东西交给他们，用户才认为他们知道自己要什么</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尽早提供可选择的启发技术：应用用例、角色扮演、开发原型等方法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50355"/>
                  </a:ext>
                </a:extLst>
              </a:tr>
              <a:tr h="91440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“Undiscovered Ruins”</a:t>
                      </a:r>
                      <a:r>
                        <a:rPr kumimoji="0" lang="zh-CN" altLang="en-US" sz="1800" b="1" i="0" u="none" strike="noStrike" cap="none" normalizeH="0" baseline="0" dirty="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综合症：</a:t>
                      </a:r>
                      <a:r>
                        <a:rPr kumimoji="0" lang="zh-CN" altLang="en-US" sz="1800" b="1" i="0" u="none" strike="noStrike" cap="none" normalizeH="0" baseline="0" dirty="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用户不知道自己需要什么，或知道但不知如何表达</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将用户当作领域专家来认识和激励，尝试其他交流和启发技术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98022356"/>
                  </a:ext>
                </a:extLst>
              </a:tr>
              <a:tr h="808038">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“User and Developer”</a:t>
                      </a:r>
                      <a:r>
                        <a:rPr kumimoji="0" lang="zh-CN" altLang="en-US" sz="1800" b="1" i="0" u="none" strike="noStrike" cap="none" normalizeH="0" baseline="0" dirty="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综合症：</a:t>
                      </a:r>
                      <a:r>
                        <a:rPr kumimoji="0" lang="zh-CN" altLang="en-US" sz="1800" b="1" i="0" u="none" strike="noStrike" cap="none" normalizeH="0" baseline="0" dirty="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分析员认为自己比用户更了解用户的需求</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把分析员放在用户的位置上，试着角色扮演一小时或一天</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6197183"/>
                  </a:ext>
                </a:extLst>
              </a:tr>
            </a:tbl>
          </a:graphicData>
        </a:graphic>
      </p:graphicFrame>
    </p:spTree>
    <p:extLst>
      <p:ext uri="{BB962C8B-B14F-4D97-AF65-F5344CB8AC3E}">
        <p14:creationId xmlns:p14="http://schemas.microsoft.com/office/powerpoint/2010/main" val="775960656"/>
      </p:ext>
    </p:extLst>
  </p:cSld>
  <p:clrMapOvr>
    <a:masterClrMapping/>
  </p:clrMapOvr>
  <p:transition spd="med">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需求获取所面临的挑战</a:t>
            </a:r>
            <a:endParaRPr lang="en-US" altLang="zh-CN" dirty="0">
              <a:latin typeface="Times New Roman" panose="02020603050405020304" pitchFamily="18" charset="0"/>
              <a:cs typeface="Times New Roman" panose="02020603050405020304" pitchFamily="18" charset="0"/>
            </a:endParaRP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7.2 </a:t>
            </a:r>
            <a:r>
              <a:rPr lang="zh-CN" altLang="en-US" dirty="0">
                <a:solidFill>
                  <a:srgbClr val="C00000"/>
                </a:solidFill>
                <a:latin typeface="Times New Roman" panose="02020603050405020304" pitchFamily="18" charset="0"/>
                <a:cs typeface="Times New Roman" panose="02020603050405020304" pitchFamily="18" charset="0"/>
              </a:rPr>
              <a:t>需求获取技术</a:t>
            </a:r>
            <a:endParaRPr lang="en-US" altLang="zh-CN" dirty="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需求研讨会</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体验</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头脑风暴</a:t>
            </a:r>
            <a:endParaRPr lang="en-US" altLang="zh-CN" b="1"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636188"/>
      </p:ext>
    </p:extLst>
  </p:cSld>
  <p:clrMapOvr>
    <a:masterClrMapping/>
  </p:clrMapOvr>
  <p:transition spd="med">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需求获取技术</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需求获取的关键：</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沟通和交流</a:t>
            </a:r>
          </a:p>
          <a:p>
            <a:pPr eaLnBrk="1" hangingPunct="1"/>
            <a:r>
              <a:rPr lang="zh-CN" altLang="en-US" dirty="0"/>
              <a:t>所要避免的问题：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交流障碍、沟通不全、意见冲突</a:t>
            </a:r>
          </a:p>
          <a:p>
            <a:pPr eaLnBrk="1" hangingPunct="1"/>
            <a:r>
              <a:rPr lang="zh-CN" altLang="en-US" dirty="0"/>
              <a:t>所要必备的条件：</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较高的技术水平、丰富的实践经验、较强的人际沟通能力</a:t>
            </a:r>
          </a:p>
          <a:p>
            <a:pPr eaLnBrk="1" hangingPunct="1"/>
            <a:r>
              <a:rPr lang="zh-CN" altLang="en-US" dirty="0"/>
              <a:t>可能采取的手段：</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收集现有书面资料</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用户访谈</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现场考察</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专家咨询</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会议讨论 </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698134395"/>
      </p:ext>
    </p:extLst>
  </p:cSld>
  <p:clrMapOvr>
    <a:masterClrMapping/>
  </p:clrMapOvr>
  <p:transition spd="med">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需求获取技术</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latin typeface="Times New Roman" panose="02020603050405020304" pitchFamily="18" charset="0"/>
                <a:cs typeface="Times New Roman" panose="02020603050405020304" pitchFamily="18" charset="0"/>
              </a:rPr>
              <a:t>收集现有书面资料</a:t>
            </a:r>
            <a:endParaRPr lang="en-US" altLang="zh-CN" dirty="0">
              <a:latin typeface="Times New Roman" panose="02020603050405020304" pitchFamily="18" charset="0"/>
              <a:cs typeface="Times New Roman" panose="02020603050405020304" pitchFamily="18" charset="0"/>
            </a:endParaRPr>
          </a:p>
          <a:p>
            <a:pPr eaLnBrk="1" hangingPunct="1"/>
            <a:r>
              <a:rPr lang="zh-CN" altLang="en-US" dirty="0"/>
              <a:t>面对面访谈</a:t>
            </a:r>
            <a:r>
              <a:rPr lang="en-US" altLang="zh-CN" dirty="0"/>
              <a:t>(face-to-face interviewing)</a:t>
            </a:r>
          </a:p>
          <a:p>
            <a:pPr eaLnBrk="1" hangingPunct="1"/>
            <a:r>
              <a:rPr lang="zh-CN" altLang="en-US" dirty="0"/>
              <a:t>专题讨论会</a:t>
            </a:r>
            <a:r>
              <a:rPr lang="en-US" altLang="zh-CN" dirty="0"/>
              <a:t>(workshop)</a:t>
            </a:r>
          </a:p>
          <a:p>
            <a:pPr eaLnBrk="1" hangingPunct="1"/>
            <a:r>
              <a:rPr lang="zh-CN" altLang="en-US" dirty="0"/>
              <a:t>现场观察</a:t>
            </a:r>
            <a:r>
              <a:rPr lang="en-US" altLang="zh-CN" dirty="0"/>
              <a:t>(observing on the scene)</a:t>
            </a:r>
          </a:p>
          <a:p>
            <a:pPr eaLnBrk="1" hangingPunct="1"/>
            <a:r>
              <a:rPr lang="zh-CN" altLang="en-US" dirty="0"/>
              <a:t>头脑风暴</a:t>
            </a:r>
            <a:r>
              <a:rPr lang="en-US" altLang="zh-CN" dirty="0"/>
              <a:t>(brainstorming)</a:t>
            </a:r>
          </a:p>
          <a:p>
            <a:pPr eaLnBrk="1" hangingPunct="1"/>
            <a:endParaRPr lang="en-US" altLang="zh-CN" dirty="0"/>
          </a:p>
          <a:p>
            <a:pPr eaLnBrk="1" hangingPunct="1"/>
            <a:r>
              <a:rPr lang="zh-CN" altLang="en-US" dirty="0"/>
              <a:t>多种方法要复合在一起使用，效果更好</a:t>
            </a:r>
          </a:p>
        </p:txBody>
      </p:sp>
    </p:spTree>
    <p:extLst>
      <p:ext uri="{BB962C8B-B14F-4D97-AF65-F5344CB8AC3E}">
        <p14:creationId xmlns:p14="http://schemas.microsoft.com/office/powerpoint/2010/main" val="1149093222"/>
      </p:ext>
    </p:extLst>
  </p:cSld>
  <p:clrMapOvr>
    <a:masterClrMapping/>
  </p:clrMapOvr>
  <p:transition spd="med">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需求获取所面临的挑战</a:t>
            </a:r>
            <a:endParaRPr lang="en-US" altLang="zh-CN"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需求获取技术</a:t>
            </a:r>
            <a:endParaRPr lang="en-US" altLang="zh-CN"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solidFill>
                  <a:srgbClr val="C00000"/>
                </a:solidFill>
                <a:latin typeface="Times New Roman" panose="02020603050405020304" pitchFamily="18" charset="0"/>
                <a:cs typeface="Times New Roman" panose="02020603050405020304" pitchFamily="18" charset="0"/>
              </a:rPr>
              <a:t>7.2.1 </a:t>
            </a:r>
            <a:r>
              <a:rPr lang="zh-CN" altLang="en-US" b="1" dirty="0">
                <a:solidFill>
                  <a:srgbClr val="C00000"/>
                </a:solidFill>
                <a:latin typeface="Times New Roman" panose="02020603050405020304" pitchFamily="18" charset="0"/>
                <a:cs typeface="Times New Roman" panose="02020603050405020304" pitchFamily="18" charset="0"/>
              </a:rPr>
              <a:t>收集现有书面资料</a:t>
            </a:r>
            <a:endParaRPr lang="en-US" altLang="zh-CN" b="1" dirty="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需求研讨会</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体验</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头脑风暴</a:t>
            </a:r>
            <a:endParaRPr lang="en-US" altLang="zh-CN" b="1"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581784"/>
      </p:ext>
    </p:extLst>
  </p:cSld>
  <p:clrMapOvr>
    <a:masterClrMapping/>
  </p:clrMapOvr>
  <p:transition spd="med">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p>
        </p:txBody>
      </p:sp>
      <p:sp>
        <p:nvSpPr>
          <p:cNvPr id="6" name="Rectangle 3"/>
          <p:cNvSpPr>
            <a:spLocks noChangeArrowheads="1"/>
          </p:cNvSpPr>
          <p:nvPr/>
        </p:nvSpPr>
        <p:spPr bwMode="auto">
          <a:xfrm>
            <a:off x="681038" y="1988840"/>
            <a:ext cx="8026400" cy="2489969"/>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a:t>
            </a:r>
            <a:r>
              <a:rPr kumimoji="1" lang="zh-CN" altLang="en-US" sz="20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事实发现活动</a:t>
            </a: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的第一步</a:t>
            </a:r>
          </a:p>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开始时，分析员可以请求用户提供正在使用的表格和报表的</a:t>
            </a:r>
            <a:b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b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复印件，这是进一步</a:t>
            </a:r>
            <a:r>
              <a:rPr kumimoji="1" lang="zh-CN" altLang="en-US" sz="20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收集需求的基础</a:t>
            </a:r>
            <a:endParaRPr kumimoji="1" lang="en-US" altLang="zh-CN" sz="2000"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通过“沟通”形式理解文档和报表</a:t>
            </a:r>
            <a:endPar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该过程有助于发现面谈中漏掉的业务规则</a:t>
            </a:r>
            <a:endParaRPr kumimoji="1" lang="en-US" altLang="zh-CN" sz="2000" b="1" dirty="0">
              <a:solidFill>
                <a:srgbClr val="9933FF"/>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9" name="Rectangle 6"/>
          <p:cNvSpPr>
            <a:spLocks noChangeArrowheads="1"/>
          </p:cNvSpPr>
          <p:nvPr/>
        </p:nvSpPr>
        <p:spPr bwMode="auto">
          <a:xfrm>
            <a:off x="681038" y="4784255"/>
            <a:ext cx="8026400" cy="1381049"/>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buClr>
                <a:srgbClr val="CC0000"/>
              </a:buClr>
              <a:buSzPct val="80000"/>
              <a:buFont typeface="Wingdings" panose="05000000000000000000" pitchFamily="2" charset="2"/>
              <a:buNone/>
            </a:pPr>
            <a:r>
              <a:rPr kumimoji="1" lang="zh-CN" altLang="en-US" sz="2000" b="1" dirty="0">
                <a:solidFill>
                  <a:srgbClr val="000000"/>
                </a:solidFill>
                <a:ea typeface="宋体" panose="02010600030101010101" pitchFamily="2" charset="-122"/>
                <a:cs typeface="Times New Roman" panose="02020603050405020304" pitchFamily="18" charset="0"/>
              </a:rPr>
              <a:t>项目需求获取</a:t>
            </a:r>
            <a:r>
              <a:rPr kumimoji="1" lang="en-US" altLang="zh-CN" sz="2000" b="1" dirty="0">
                <a:solidFill>
                  <a:srgbClr val="000000"/>
                </a:solidFill>
                <a:ea typeface="宋体" panose="02010600030101010101" pitchFamily="2" charset="-122"/>
                <a:cs typeface="Times New Roman" panose="02020603050405020304" pitchFamily="18" charset="0"/>
              </a:rPr>
              <a:t>-</a:t>
            </a:r>
            <a:r>
              <a:rPr kumimoji="1" lang="zh-CN" altLang="en-US" sz="2000" b="1" dirty="0">
                <a:solidFill>
                  <a:srgbClr val="000000"/>
                </a:solidFill>
                <a:ea typeface="宋体" panose="02010600030101010101" pitchFamily="2" charset="-122"/>
                <a:cs typeface="Times New Roman" panose="02020603050405020304" pitchFamily="18" charset="0"/>
              </a:rPr>
              <a:t>现有资料研究 </a:t>
            </a:r>
          </a:p>
          <a:p>
            <a:pPr lvl="1" algn="l">
              <a:buClr>
                <a:srgbClr val="CC0000"/>
              </a:buClr>
              <a:buSzPct val="80000"/>
              <a:buFont typeface="Wingdings" panose="05000000000000000000" pitchFamily="2" charset="2"/>
              <a:buNone/>
            </a:pPr>
            <a:r>
              <a:rPr kumimoji="1" lang="en-US" altLang="zh-CN" sz="2000" b="1" dirty="0">
                <a:solidFill>
                  <a:srgbClr val="000000"/>
                </a:solidFill>
                <a:ea typeface="宋体" panose="02010600030101010101" pitchFamily="2" charset="-122"/>
                <a:cs typeface="Times New Roman" panose="02020603050405020304" pitchFamily="18" charset="0"/>
              </a:rPr>
              <a:t>      -- </a:t>
            </a:r>
            <a:r>
              <a:rPr kumimoji="1" lang="zh-CN" altLang="en-US" sz="2000" b="1" dirty="0">
                <a:solidFill>
                  <a:srgbClr val="000000"/>
                </a:solidFill>
                <a:ea typeface="宋体" panose="02010600030101010101" pitchFamily="2" charset="-122"/>
                <a:cs typeface="Times New Roman" panose="02020603050405020304" pitchFamily="18" charset="0"/>
                <a:hlinkClick r:id="rId3" action="ppaction://hlinkpres?slideindex=1&amp;slidetitle="/>
              </a:rPr>
              <a:t>辽河油田</a:t>
            </a:r>
            <a:r>
              <a:rPr kumimoji="1" lang="en-US" altLang="zh-CN" sz="2000" b="1" dirty="0">
                <a:solidFill>
                  <a:srgbClr val="000000"/>
                </a:solidFill>
                <a:ea typeface="宋体" panose="02010600030101010101" pitchFamily="2" charset="-122"/>
                <a:cs typeface="Times New Roman" panose="02020603050405020304" pitchFamily="18" charset="0"/>
                <a:hlinkClick r:id="rId3" action="ppaction://hlinkpres?slideindex=1&amp;slidetitle="/>
              </a:rPr>
              <a:t>-</a:t>
            </a:r>
            <a:r>
              <a:rPr kumimoji="1" lang="zh-CN" altLang="en-US" sz="2000" b="1" dirty="0">
                <a:solidFill>
                  <a:srgbClr val="000000"/>
                </a:solidFill>
                <a:ea typeface="宋体" panose="02010600030101010101" pitchFamily="2" charset="-122"/>
                <a:cs typeface="Times New Roman" panose="02020603050405020304" pitchFamily="18" charset="0"/>
                <a:hlinkClick r:id="rId3" action="ppaction://hlinkpres?slideindex=1&amp;slidetitle="/>
              </a:rPr>
              <a:t>环境保护信息系统</a:t>
            </a:r>
            <a:endParaRPr kumimoji="1" lang="zh-CN" altLang="en-US" sz="2000" b="1" dirty="0">
              <a:solidFill>
                <a:srgbClr val="000000"/>
              </a:solidFill>
              <a:ea typeface="宋体" panose="02010600030101010101" pitchFamily="2" charset="-122"/>
              <a:cs typeface="Times New Roman" panose="02020603050405020304" pitchFamily="18" charset="0"/>
            </a:endParaRPr>
          </a:p>
          <a:p>
            <a:pPr lvl="1" algn="l">
              <a:buClr>
                <a:srgbClr val="CC0000"/>
              </a:buClr>
              <a:buSzPct val="80000"/>
              <a:buFont typeface="Wingdings" panose="05000000000000000000" pitchFamily="2" charset="2"/>
              <a:buNone/>
            </a:pPr>
            <a:r>
              <a:rPr kumimoji="1" lang="zh-CN" altLang="en-US" sz="2000" b="1" dirty="0">
                <a:solidFill>
                  <a:srgbClr val="000000"/>
                </a:solidFill>
                <a:ea typeface="宋体" panose="02010600030101010101" pitchFamily="2" charset="-122"/>
                <a:cs typeface="Times New Roman" panose="02020603050405020304" pitchFamily="18" charset="0"/>
              </a:rPr>
              <a:t>      </a:t>
            </a:r>
            <a:r>
              <a:rPr kumimoji="1" lang="en-US" altLang="zh-CN" sz="2000" b="1" dirty="0">
                <a:solidFill>
                  <a:srgbClr val="000000"/>
                </a:solidFill>
                <a:ea typeface="宋体" panose="02010600030101010101" pitchFamily="2" charset="-122"/>
                <a:cs typeface="Times New Roman" panose="02020603050405020304" pitchFamily="18" charset="0"/>
              </a:rPr>
              <a:t>-- </a:t>
            </a:r>
            <a:r>
              <a:rPr kumimoji="1" lang="zh-CN" altLang="en-US" sz="2000" b="1" dirty="0">
                <a:solidFill>
                  <a:srgbClr val="000000"/>
                </a:solidFill>
                <a:ea typeface="宋体" panose="02010600030101010101" pitchFamily="2" charset="-122"/>
                <a:cs typeface="Times New Roman" panose="02020603050405020304" pitchFamily="18" charset="0"/>
                <a:hlinkClick r:id="rId4" action="ppaction://hlinkpres?slideindex=1&amp;slidetitle="/>
              </a:rPr>
              <a:t>大庆炼化公司</a:t>
            </a:r>
            <a:r>
              <a:rPr kumimoji="1" lang="en-US" altLang="zh-CN" sz="2000" b="1" dirty="0">
                <a:solidFill>
                  <a:srgbClr val="000000"/>
                </a:solidFill>
                <a:ea typeface="宋体" panose="02010600030101010101" pitchFamily="2" charset="-122"/>
                <a:cs typeface="Times New Roman" panose="02020603050405020304" pitchFamily="18" charset="0"/>
                <a:hlinkClick r:id="rId4" action="ppaction://hlinkpres?slideindex=1&amp;slidetitle="/>
              </a:rPr>
              <a:t>-</a:t>
            </a:r>
            <a:r>
              <a:rPr kumimoji="1" lang="zh-CN" altLang="en-US" sz="2000" b="1" dirty="0">
                <a:solidFill>
                  <a:srgbClr val="000000"/>
                </a:solidFill>
                <a:ea typeface="宋体" panose="02010600030101010101" pitchFamily="2" charset="-122"/>
                <a:cs typeface="Times New Roman" panose="02020603050405020304" pitchFamily="18" charset="0"/>
                <a:hlinkClick r:id="rId4" action="ppaction://hlinkpres?slideindex=1&amp;slidetitle="/>
              </a:rPr>
              <a:t>炼化建设项目后评价系统</a:t>
            </a:r>
            <a:endParaRPr kumimoji="1" lang="zh-CN" altLang="en-US" sz="2000" b="1" dirty="0">
              <a:solidFill>
                <a:srgbClr val="000000"/>
              </a:solidFill>
              <a:ea typeface="宋体" panose="02010600030101010101" pitchFamily="2" charset="-122"/>
              <a:cs typeface="Times New Roman" panose="02020603050405020304" pitchFamily="18" charset="0"/>
            </a:endParaRPr>
          </a:p>
        </p:txBody>
      </p:sp>
      <p:sp>
        <p:nvSpPr>
          <p:cNvPr id="10"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a:ea typeface="黑体" panose="02010609060101010101" pitchFamily="49" charset="-122"/>
                <a:cs typeface="Times New Roman" panose="02020603050405020304" pitchFamily="18" charset="0"/>
              </a:rPr>
              <a:t>1</a:t>
            </a:r>
            <a:r>
              <a:rPr kumimoji="1" lang="zh-CN" altLang="en-US" sz="2000" dirty="0">
                <a:ea typeface="黑体" panose="02010609060101010101" pitchFamily="49" charset="-122"/>
                <a:cs typeface="Times New Roman" panose="02020603050405020304" pitchFamily="18" charset="0"/>
              </a:rPr>
              <a:t>）收集现有的报表、表格和过程描述</a:t>
            </a:r>
          </a:p>
        </p:txBody>
      </p:sp>
    </p:spTree>
    <p:extLst>
      <p:ext uri="{BB962C8B-B14F-4D97-AF65-F5344CB8AC3E}">
        <p14:creationId xmlns:p14="http://schemas.microsoft.com/office/powerpoint/2010/main" val="218477870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p>
        </p:txBody>
      </p:sp>
      <p:sp>
        <p:nvSpPr>
          <p:cNvPr id="11" name="Rectangle 7"/>
          <p:cNvSpPr>
            <a:spLocks noChangeArrowheads="1"/>
          </p:cNvSpPr>
          <p:nvPr/>
        </p:nvSpPr>
        <p:spPr bwMode="auto">
          <a:xfrm>
            <a:off x="681038" y="1916833"/>
            <a:ext cx="8026400" cy="2016224"/>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工作流程图反映相关业务的“法定”流程</a:t>
            </a: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工作流程图一般是张贴公布的，容易获取</a:t>
            </a:r>
          </a:p>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工作流程图没有严格的规范，但通俗易懂</a:t>
            </a:r>
            <a:endParaRPr kumimoji="1" lang="zh-CN" altLang="en-US" sz="2000" b="1" dirty="0">
              <a:solidFill>
                <a:srgbClr val="9933FF"/>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2" name="Rectangle 8"/>
          <p:cNvSpPr>
            <a:spLocks noChangeArrowheads="1"/>
          </p:cNvSpPr>
          <p:nvPr/>
        </p:nvSpPr>
        <p:spPr bwMode="auto">
          <a:xfrm>
            <a:off x="681038" y="4221088"/>
            <a:ext cx="8026400" cy="1685925"/>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None/>
            </a:pPr>
            <a:r>
              <a:rPr kumimoji="1" lang="zh-CN" altLang="en-US" sz="2000" b="1" dirty="0">
                <a:solidFill>
                  <a:srgbClr val="0000CC"/>
                </a:solidFill>
                <a:ea typeface="宋体" panose="02010600030101010101" pitchFamily="2" charset="-122"/>
                <a:cs typeface="Times New Roman" panose="02020603050405020304" pitchFamily="18" charset="0"/>
              </a:rPr>
              <a:t>例子</a:t>
            </a:r>
            <a:r>
              <a:rPr kumimoji="1" lang="en-US" altLang="zh-CN" sz="2000" b="1" dirty="0">
                <a:solidFill>
                  <a:srgbClr val="0000CC"/>
                </a:solidFill>
                <a:ea typeface="宋体" panose="02010600030101010101" pitchFamily="2" charset="-122"/>
                <a:cs typeface="Times New Roman" panose="02020603050405020304" pitchFamily="18" charset="0"/>
              </a:rPr>
              <a:t>1</a:t>
            </a:r>
            <a:r>
              <a:rPr kumimoji="1" lang="zh-CN" altLang="en-US" sz="2000" b="1" dirty="0">
                <a:solidFill>
                  <a:srgbClr val="0000CC"/>
                </a:solidFill>
                <a:ea typeface="宋体" panose="02010600030101010101" pitchFamily="2" charset="-122"/>
                <a:cs typeface="Times New Roman" panose="02020603050405020304" pitchFamily="18" charset="0"/>
              </a:rPr>
              <a:t>：</a:t>
            </a:r>
            <a:r>
              <a:rPr kumimoji="1" lang="zh-CN" altLang="en-US" sz="2000" b="1" dirty="0">
                <a:solidFill>
                  <a:srgbClr val="0000CC"/>
                </a:solidFill>
                <a:ea typeface="宋体" panose="02010600030101010101" pitchFamily="2" charset="-122"/>
                <a:cs typeface="Times New Roman" panose="02020603050405020304" pitchFamily="18" charset="0"/>
                <a:hlinkClick r:id="rId3" action="ppaction://hlinkfile"/>
              </a:rPr>
              <a:t>软件学院工作流程规范及示例</a:t>
            </a:r>
            <a:endParaRPr kumimoji="1" lang="zh-CN" altLang="en-US" sz="2000" b="1" dirty="0">
              <a:solidFill>
                <a:srgbClr val="0000CC"/>
              </a:solidFill>
              <a:ea typeface="宋体" panose="02010600030101010101" pitchFamily="2"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2000" b="1" dirty="0">
                <a:solidFill>
                  <a:srgbClr val="0000CC"/>
                </a:solidFill>
                <a:ea typeface="宋体" panose="02010600030101010101" pitchFamily="2" charset="-122"/>
                <a:cs typeface="Times New Roman" panose="02020603050405020304" pitchFamily="18" charset="0"/>
              </a:rPr>
              <a:t>例子</a:t>
            </a:r>
            <a:r>
              <a:rPr kumimoji="1" lang="en-US" altLang="zh-CN" sz="2000" b="1" dirty="0">
                <a:solidFill>
                  <a:srgbClr val="0000CC"/>
                </a:solidFill>
                <a:ea typeface="宋体" panose="02010600030101010101" pitchFamily="2" charset="-122"/>
                <a:cs typeface="Times New Roman" panose="02020603050405020304" pitchFamily="18" charset="0"/>
              </a:rPr>
              <a:t>2</a:t>
            </a:r>
            <a:r>
              <a:rPr kumimoji="1" lang="zh-CN" altLang="en-US" sz="2000" b="1" dirty="0">
                <a:solidFill>
                  <a:srgbClr val="0000CC"/>
                </a:solidFill>
                <a:ea typeface="宋体" panose="02010600030101010101" pitchFamily="2" charset="-122"/>
                <a:cs typeface="Times New Roman" panose="02020603050405020304" pitchFamily="18" charset="0"/>
              </a:rPr>
              <a:t>：</a:t>
            </a:r>
            <a:r>
              <a:rPr kumimoji="1" lang="zh-CN" altLang="en-US" sz="2000" b="1" dirty="0">
                <a:solidFill>
                  <a:srgbClr val="0000CC"/>
                </a:solidFill>
                <a:ea typeface="宋体" panose="02010600030101010101" pitchFamily="2" charset="-122"/>
                <a:cs typeface="Times New Roman" panose="02020603050405020304" pitchFamily="18" charset="0"/>
                <a:hlinkClick r:id="rId4" action="ppaction://hlinkfile"/>
              </a:rPr>
              <a:t>物业管理服务费日常收取工作流程图</a:t>
            </a:r>
            <a:endParaRPr kumimoji="1" lang="zh-CN" altLang="en-US" sz="2000" b="1" dirty="0">
              <a:solidFill>
                <a:srgbClr val="0000CC"/>
              </a:solidFill>
              <a:ea typeface="宋体" panose="02010600030101010101" pitchFamily="2"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2000" b="1" dirty="0">
                <a:solidFill>
                  <a:srgbClr val="0000CC"/>
                </a:solidFill>
                <a:ea typeface="宋体" panose="02010600030101010101" pitchFamily="2" charset="-122"/>
                <a:cs typeface="Times New Roman" panose="02020603050405020304" pitchFamily="18" charset="0"/>
              </a:rPr>
              <a:t>例子</a:t>
            </a:r>
            <a:r>
              <a:rPr kumimoji="1" lang="en-US" altLang="zh-CN" sz="2000" b="1" dirty="0">
                <a:solidFill>
                  <a:srgbClr val="0000CC"/>
                </a:solidFill>
                <a:ea typeface="宋体" panose="02010600030101010101" pitchFamily="2" charset="-122"/>
                <a:cs typeface="Times New Roman" panose="02020603050405020304" pitchFamily="18" charset="0"/>
              </a:rPr>
              <a:t>3</a:t>
            </a:r>
            <a:r>
              <a:rPr kumimoji="1" lang="zh-CN" altLang="en-US" sz="2000" b="1" dirty="0">
                <a:solidFill>
                  <a:srgbClr val="0000CC"/>
                </a:solidFill>
                <a:ea typeface="宋体" panose="02010600030101010101" pitchFamily="2" charset="-122"/>
                <a:cs typeface="Times New Roman" panose="02020603050405020304" pitchFamily="18" charset="0"/>
              </a:rPr>
              <a:t>：</a:t>
            </a:r>
            <a:r>
              <a:rPr kumimoji="1" lang="zh-CN" altLang="en-US" sz="2000" b="1" dirty="0">
                <a:solidFill>
                  <a:srgbClr val="0000CC"/>
                </a:solidFill>
                <a:ea typeface="宋体" panose="02010600030101010101" pitchFamily="2" charset="-122"/>
                <a:cs typeface="Times New Roman" panose="02020603050405020304" pitchFamily="18" charset="0"/>
                <a:hlinkClick r:id="rId5" action="ppaction://hlinkpres?slideindex=1&amp;slidetitle="/>
              </a:rPr>
              <a:t>大庆炼化公司后评价工作流程图</a:t>
            </a:r>
            <a:endParaRPr kumimoji="1" lang="zh-CN" altLang="en-US" sz="2000" b="1" dirty="0">
              <a:solidFill>
                <a:srgbClr val="0000CC"/>
              </a:solidFill>
              <a:ea typeface="宋体" panose="02010600030101010101" pitchFamily="2" charset="-122"/>
              <a:cs typeface="Times New Roman" panose="02020603050405020304" pitchFamily="18" charset="0"/>
            </a:endParaRPr>
          </a:p>
        </p:txBody>
      </p:sp>
      <p:sp>
        <p:nvSpPr>
          <p:cNvPr id="13"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a:ea typeface="黑体" panose="02010609060101010101" pitchFamily="49" charset="-122"/>
                <a:cs typeface="Times New Roman" panose="02020603050405020304" pitchFamily="18" charset="0"/>
              </a:rPr>
              <a:t>2</a:t>
            </a:r>
            <a:r>
              <a:rPr kumimoji="1" lang="zh-CN" altLang="en-US" sz="2000" dirty="0">
                <a:ea typeface="黑体" panose="02010609060101010101" pitchFamily="49" charset="-122"/>
                <a:cs typeface="Times New Roman" panose="02020603050405020304" pitchFamily="18" charset="0"/>
              </a:rPr>
              <a:t>）收集现有的工作流程图</a:t>
            </a:r>
          </a:p>
        </p:txBody>
      </p:sp>
    </p:spTree>
    <p:extLst>
      <p:ext uri="{BB962C8B-B14F-4D97-AF65-F5344CB8AC3E}">
        <p14:creationId xmlns:p14="http://schemas.microsoft.com/office/powerpoint/2010/main" val="219525664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p>
        </p:txBody>
      </p:sp>
      <p:sp>
        <p:nvSpPr>
          <p:cNvPr id="11" name="Rectangle 7"/>
          <p:cNvSpPr>
            <a:spLocks noChangeArrowheads="1"/>
          </p:cNvSpPr>
          <p:nvPr/>
        </p:nvSpPr>
        <p:spPr bwMode="auto">
          <a:xfrm>
            <a:off x="681038" y="1988840"/>
            <a:ext cx="8026400" cy="4248471"/>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ea typeface="楷体" panose="02010609060101010101" pitchFamily="49" charset="-122"/>
                <a:cs typeface="Times New Roman" panose="02020603050405020304" pitchFamily="18" charset="0"/>
              </a:rPr>
              <a:t> 调查表在信息收集中的作用是具体而有限的</a:t>
            </a: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ea typeface="楷体" panose="02010609060101010101" pitchFamily="49" charset="-122"/>
                <a:cs typeface="Times New Roman" panose="02020603050405020304" pitchFamily="18" charset="0"/>
              </a:rPr>
              <a:t>  使用场合：</a:t>
            </a:r>
            <a:endParaRPr kumimoji="1" lang="en-US" altLang="zh-CN" sz="2000" b="1" dirty="0">
              <a:solidFill>
                <a:srgbClr val="0000CC"/>
              </a:solidFill>
              <a:ea typeface="楷体" panose="02010609060101010101" pitchFamily="49" charset="-122"/>
              <a:cs typeface="Times New Roman" panose="02020603050405020304" pitchFamily="18" charset="0"/>
            </a:endParaRPr>
          </a:p>
          <a:p>
            <a:pPr lvl="1" algn="l">
              <a:lnSpc>
                <a:spcPct val="140000"/>
              </a:lnSpc>
              <a:buClr>
                <a:srgbClr val="CC0000"/>
              </a:buClr>
              <a:buSzPct val="80000"/>
            </a:pPr>
            <a:r>
              <a:rPr kumimoji="1" lang="zh-CN" altLang="en-US" sz="2000" b="1" dirty="0">
                <a:solidFill>
                  <a:srgbClr val="0000CC"/>
                </a:solidFill>
                <a:ea typeface="楷体" panose="02010609060101010101" pitchFamily="49" charset="-122"/>
                <a:cs typeface="Times New Roman" panose="02020603050405020304" pitchFamily="18" charset="0"/>
              </a:rPr>
              <a:t>                        （</a:t>
            </a:r>
            <a:r>
              <a:rPr kumimoji="1" lang="en-US" altLang="zh-CN" sz="2000" b="1" dirty="0">
                <a:solidFill>
                  <a:srgbClr val="0000CC"/>
                </a:solidFill>
                <a:ea typeface="楷体" panose="02010609060101010101" pitchFamily="49" charset="-122"/>
                <a:cs typeface="Times New Roman" panose="02020603050405020304" pitchFamily="18" charset="0"/>
              </a:rPr>
              <a:t>1</a:t>
            </a:r>
            <a:r>
              <a:rPr kumimoji="1" lang="zh-CN" altLang="en-US" sz="2000" b="1" dirty="0">
                <a:solidFill>
                  <a:srgbClr val="0000CC"/>
                </a:solidFill>
                <a:ea typeface="楷体" panose="02010609060101010101" pitchFamily="49" charset="-122"/>
                <a:cs typeface="Times New Roman" panose="02020603050405020304" pitchFamily="18" charset="0"/>
              </a:rPr>
              <a:t>）系统相关者较多</a:t>
            </a:r>
            <a:br>
              <a:rPr kumimoji="1" lang="zh-CN" altLang="en-US" sz="2000" b="1" dirty="0">
                <a:solidFill>
                  <a:srgbClr val="0000CC"/>
                </a:solidFill>
                <a:ea typeface="楷体" panose="02010609060101010101" pitchFamily="49" charset="-122"/>
                <a:cs typeface="Times New Roman" panose="02020603050405020304" pitchFamily="18" charset="0"/>
              </a:rPr>
            </a:br>
            <a:r>
              <a:rPr kumimoji="1" lang="zh-CN" altLang="en-US" sz="2000" b="1" dirty="0">
                <a:solidFill>
                  <a:srgbClr val="0000CC"/>
                </a:solidFill>
                <a:ea typeface="楷体" panose="02010609060101010101" pitchFamily="49" charset="-122"/>
                <a:cs typeface="Times New Roman" panose="02020603050405020304" pitchFamily="18" charset="0"/>
              </a:rPr>
              <a:t>                        （</a:t>
            </a:r>
            <a:r>
              <a:rPr kumimoji="1" lang="en-US" altLang="zh-CN" sz="2000" b="1" dirty="0">
                <a:solidFill>
                  <a:srgbClr val="0000CC"/>
                </a:solidFill>
                <a:ea typeface="楷体" panose="02010609060101010101" pitchFamily="49" charset="-122"/>
                <a:cs typeface="Times New Roman" panose="02020603050405020304" pitchFamily="18" charset="0"/>
              </a:rPr>
              <a:t>2</a:t>
            </a:r>
            <a:r>
              <a:rPr kumimoji="1" lang="zh-CN" altLang="en-US" sz="2000" b="1" dirty="0">
                <a:solidFill>
                  <a:srgbClr val="0000CC"/>
                </a:solidFill>
                <a:ea typeface="楷体" panose="02010609060101010101" pitchFamily="49" charset="-122"/>
                <a:cs typeface="Times New Roman" panose="02020603050405020304" pitchFamily="18" charset="0"/>
              </a:rPr>
              <a:t>）地理上分布广</a:t>
            </a: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ea typeface="楷体" panose="02010609060101010101" pitchFamily="49" charset="-122"/>
                <a:cs typeface="Times New Roman" panose="02020603050405020304" pitchFamily="18" charset="0"/>
              </a:rPr>
              <a:t>  调查表问题类型：</a:t>
            </a:r>
            <a:endParaRPr kumimoji="1" lang="en-US" altLang="zh-CN" sz="2000" b="1" dirty="0">
              <a:solidFill>
                <a:srgbClr val="0000CC"/>
              </a:solidFill>
              <a:ea typeface="楷体" panose="02010609060101010101" pitchFamily="49" charset="-122"/>
              <a:cs typeface="Times New Roman" panose="02020603050405020304" pitchFamily="18" charset="0"/>
            </a:endParaRPr>
          </a:p>
          <a:p>
            <a:pPr lvl="1" algn="l">
              <a:lnSpc>
                <a:spcPct val="140000"/>
              </a:lnSpc>
              <a:buClr>
                <a:srgbClr val="CC0000"/>
              </a:buClr>
              <a:buSzPct val="80000"/>
            </a:pPr>
            <a:r>
              <a:rPr kumimoji="1" lang="zh-CN" altLang="en-US" sz="2000" b="1" dirty="0">
                <a:solidFill>
                  <a:srgbClr val="0000CC"/>
                </a:solidFill>
                <a:ea typeface="楷体" panose="02010609060101010101" pitchFamily="49" charset="-122"/>
                <a:cs typeface="Times New Roman" panose="02020603050405020304" pitchFamily="18" charset="0"/>
              </a:rPr>
              <a:t>                        （</a:t>
            </a:r>
            <a:r>
              <a:rPr kumimoji="1" lang="en-US" altLang="zh-CN" sz="2000" b="1" dirty="0">
                <a:solidFill>
                  <a:srgbClr val="0000CC"/>
                </a:solidFill>
                <a:ea typeface="楷体" panose="02010609060101010101" pitchFamily="49" charset="-122"/>
                <a:cs typeface="Times New Roman" panose="02020603050405020304" pitchFamily="18" charset="0"/>
              </a:rPr>
              <a:t>1</a:t>
            </a:r>
            <a:r>
              <a:rPr kumimoji="1" lang="zh-CN" altLang="en-US" sz="2000" b="1" dirty="0">
                <a:solidFill>
                  <a:srgbClr val="0000CC"/>
                </a:solidFill>
                <a:ea typeface="楷体" panose="02010609060101010101" pitchFamily="49" charset="-122"/>
                <a:cs typeface="Times New Roman" panose="02020603050405020304" pitchFamily="18" charset="0"/>
              </a:rPr>
              <a:t>）封闭问题</a:t>
            </a:r>
            <a:br>
              <a:rPr kumimoji="1" lang="zh-CN" altLang="en-US" sz="2000" b="1" dirty="0">
                <a:solidFill>
                  <a:srgbClr val="0000CC"/>
                </a:solidFill>
                <a:ea typeface="楷体" panose="02010609060101010101" pitchFamily="49" charset="-122"/>
                <a:cs typeface="Times New Roman" panose="02020603050405020304" pitchFamily="18" charset="0"/>
              </a:rPr>
            </a:br>
            <a:r>
              <a:rPr kumimoji="1" lang="zh-CN" altLang="en-US" sz="2000" b="1" dirty="0">
                <a:solidFill>
                  <a:srgbClr val="0000CC"/>
                </a:solidFill>
                <a:ea typeface="楷体" panose="02010609060101010101" pitchFamily="49" charset="-122"/>
                <a:cs typeface="Times New Roman" panose="02020603050405020304" pitchFamily="18" charset="0"/>
              </a:rPr>
              <a:t>                        （</a:t>
            </a:r>
            <a:r>
              <a:rPr kumimoji="1" lang="en-US" altLang="zh-CN" sz="2000" b="1" dirty="0">
                <a:solidFill>
                  <a:srgbClr val="0000CC"/>
                </a:solidFill>
                <a:ea typeface="楷体" panose="02010609060101010101" pitchFamily="49" charset="-122"/>
                <a:cs typeface="Times New Roman" panose="02020603050405020304" pitchFamily="18" charset="0"/>
              </a:rPr>
              <a:t>2</a:t>
            </a:r>
            <a:r>
              <a:rPr kumimoji="1" lang="zh-CN" altLang="en-US" sz="2000" b="1" dirty="0">
                <a:solidFill>
                  <a:srgbClr val="0000CC"/>
                </a:solidFill>
                <a:ea typeface="楷体" panose="02010609060101010101" pitchFamily="49" charset="-122"/>
                <a:cs typeface="Times New Roman" panose="02020603050405020304" pitchFamily="18" charset="0"/>
              </a:rPr>
              <a:t>）定量问题</a:t>
            </a:r>
            <a:br>
              <a:rPr kumimoji="1" lang="zh-CN" altLang="en-US" sz="2000" b="1" dirty="0">
                <a:solidFill>
                  <a:srgbClr val="0000CC"/>
                </a:solidFill>
                <a:ea typeface="楷体" panose="02010609060101010101" pitchFamily="49" charset="-122"/>
                <a:cs typeface="Times New Roman" panose="02020603050405020304" pitchFamily="18" charset="0"/>
              </a:rPr>
            </a:br>
            <a:r>
              <a:rPr kumimoji="1" lang="zh-CN" altLang="en-US" sz="2000" b="1" dirty="0">
                <a:solidFill>
                  <a:srgbClr val="0000CC"/>
                </a:solidFill>
                <a:ea typeface="楷体" panose="02010609060101010101" pitchFamily="49" charset="-122"/>
                <a:cs typeface="Times New Roman" panose="02020603050405020304" pitchFamily="18" charset="0"/>
              </a:rPr>
              <a:t>                        （</a:t>
            </a:r>
            <a:r>
              <a:rPr kumimoji="1" lang="en-US" altLang="zh-CN" sz="2000" b="1" dirty="0">
                <a:solidFill>
                  <a:srgbClr val="0000CC"/>
                </a:solidFill>
                <a:ea typeface="楷体" panose="02010609060101010101" pitchFamily="49" charset="-122"/>
                <a:cs typeface="Times New Roman" panose="02020603050405020304" pitchFamily="18" charset="0"/>
              </a:rPr>
              <a:t>3</a:t>
            </a:r>
            <a:r>
              <a:rPr kumimoji="1" lang="zh-CN" altLang="en-US" sz="2000" b="1" dirty="0">
                <a:solidFill>
                  <a:srgbClr val="0000CC"/>
                </a:solidFill>
                <a:ea typeface="楷体" panose="02010609060101010101" pitchFamily="49" charset="-122"/>
                <a:cs typeface="Times New Roman" panose="02020603050405020304" pitchFamily="18" charset="0"/>
              </a:rPr>
              <a:t>）开放问题</a:t>
            </a:r>
            <a:endParaRPr kumimoji="1" lang="zh-CN" altLang="en-US" sz="2000" b="1" dirty="0">
              <a:solidFill>
                <a:srgbClr val="9933FF"/>
              </a:solidFill>
              <a:ea typeface="楷体" panose="02010609060101010101" pitchFamily="49" charset="-122"/>
              <a:cs typeface="Times New Roman" panose="02020603050405020304" pitchFamily="18" charset="0"/>
            </a:endParaRPr>
          </a:p>
        </p:txBody>
      </p:sp>
      <p:sp>
        <p:nvSpPr>
          <p:cNvPr id="13"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a:ea typeface="黑体" panose="02010609060101010101" pitchFamily="49" charset="-122"/>
                <a:cs typeface="Times New Roman" panose="02020603050405020304" pitchFamily="18" charset="0"/>
              </a:rPr>
              <a:t>3</a:t>
            </a:r>
            <a:r>
              <a:rPr kumimoji="1" lang="zh-CN" altLang="en-US" sz="2000" dirty="0">
                <a:ea typeface="黑体" panose="02010609060101010101" pitchFamily="49" charset="-122"/>
                <a:cs typeface="Times New Roman" panose="02020603050405020304" pitchFamily="18" charset="0"/>
              </a:rPr>
              <a:t>）分发和收集需求调查表</a:t>
            </a:r>
          </a:p>
        </p:txBody>
      </p:sp>
    </p:spTree>
    <p:extLst>
      <p:ext uri="{BB962C8B-B14F-4D97-AF65-F5344CB8AC3E}">
        <p14:creationId xmlns:p14="http://schemas.microsoft.com/office/powerpoint/2010/main" val="215177770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p>
        </p:txBody>
      </p:sp>
      <p:sp>
        <p:nvSpPr>
          <p:cNvPr id="13"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a:ea typeface="黑体" panose="02010609060101010101" pitchFamily="49" charset="-122"/>
                <a:cs typeface="Times New Roman" panose="02020603050405020304" pitchFamily="18" charset="0"/>
              </a:rPr>
              <a:t>3</a:t>
            </a:r>
            <a:r>
              <a:rPr kumimoji="1" lang="zh-CN" altLang="en-US" sz="2000" dirty="0">
                <a:ea typeface="黑体" panose="02010609060101010101" pitchFamily="49" charset="-122"/>
                <a:cs typeface="Times New Roman" panose="02020603050405020304" pitchFamily="18" charset="0"/>
              </a:rPr>
              <a:t>）分发和收集需求调查表</a:t>
            </a:r>
          </a:p>
        </p:txBody>
      </p:sp>
      <p:sp>
        <p:nvSpPr>
          <p:cNvPr id="6" name="Rectangle 3"/>
          <p:cNvSpPr>
            <a:spLocks noChangeArrowheads="1"/>
          </p:cNvSpPr>
          <p:nvPr/>
        </p:nvSpPr>
        <p:spPr bwMode="auto">
          <a:xfrm>
            <a:off x="820738" y="249238"/>
            <a:ext cx="7531100" cy="6384925"/>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40000"/>
              </a:lnSpc>
              <a:buClr>
                <a:srgbClr val="CC0000"/>
              </a:buClr>
              <a:buSzPct val="80000"/>
              <a:buFont typeface="Wingdings" panose="05000000000000000000" pitchFamily="2" charset="2"/>
              <a:buNone/>
            </a:pPr>
            <a:r>
              <a:rPr kumimoji="1" lang="zh-CN" altLang="en-US" sz="2400" b="1" dirty="0">
                <a:solidFill>
                  <a:srgbClr val="001932"/>
                </a:solidFill>
                <a:ea typeface="黑体" panose="02010609060101010101" pitchFamily="49" charset="-122"/>
                <a:cs typeface="Times New Roman" panose="02020603050405020304" pitchFamily="18" charset="0"/>
              </a:rPr>
              <a:t>                              调查表例子</a:t>
            </a:r>
            <a:br>
              <a:rPr kumimoji="1" lang="zh-CN" altLang="en-US" sz="800" b="1" dirty="0">
                <a:solidFill>
                  <a:srgbClr val="001932"/>
                </a:solidFill>
                <a:ea typeface="黑体" panose="02010609060101010101" pitchFamily="49" charset="-122"/>
                <a:cs typeface="Times New Roman" panose="02020603050405020304" pitchFamily="18" charset="0"/>
              </a:rPr>
            </a:br>
            <a:r>
              <a:rPr kumimoji="1" lang="zh-CN" altLang="en-US" sz="800" b="1" dirty="0">
                <a:solidFill>
                  <a:srgbClr val="001932"/>
                </a:solidFill>
                <a:ea typeface="黑体" panose="02010609060101010101" pitchFamily="49" charset="-122"/>
                <a:cs typeface="Times New Roman" panose="02020603050405020304" pitchFamily="18" charset="0"/>
              </a:rPr>
              <a:t>  </a:t>
            </a:r>
          </a:p>
          <a:p>
            <a:pPr lvl="1" algn="l">
              <a:lnSpc>
                <a:spcPct val="140000"/>
              </a:lnSpc>
              <a:buClr>
                <a:srgbClr val="CC0000"/>
              </a:buClr>
              <a:buSzPct val="80000"/>
              <a:buFont typeface="Wingdings" panose="05000000000000000000" pitchFamily="2" charset="2"/>
              <a:buNone/>
            </a:pPr>
            <a:r>
              <a:rPr kumimoji="1" lang="zh-CN" altLang="en-US" sz="1800" b="1" dirty="0">
                <a:solidFill>
                  <a:srgbClr val="001932"/>
                </a:solidFill>
                <a:cs typeface="Times New Roman" panose="02020603050405020304" pitchFamily="18" charset="0"/>
              </a:rPr>
              <a:t>第一部分：</a:t>
            </a:r>
            <a:r>
              <a:rPr kumimoji="1" lang="zh-CN" altLang="en-US" sz="1800" b="1" dirty="0">
                <a:solidFill>
                  <a:srgbClr val="0000CC"/>
                </a:solidFill>
                <a:cs typeface="Times New Roman" panose="02020603050405020304" pitchFamily="18" charset="0"/>
              </a:rPr>
              <a:t>根据一个典型的</a:t>
            </a:r>
            <a:r>
              <a:rPr kumimoji="1" lang="en-US" altLang="zh-CN" sz="1800" b="1" dirty="0">
                <a:solidFill>
                  <a:srgbClr val="0000CC"/>
                </a:solidFill>
                <a:cs typeface="Times New Roman" panose="02020603050405020304" pitchFamily="18" charset="0"/>
              </a:rPr>
              <a:t>4</a:t>
            </a:r>
            <a:r>
              <a:rPr kumimoji="1" lang="zh-CN" altLang="en-US" sz="1800" b="1" dirty="0">
                <a:solidFill>
                  <a:srgbClr val="0000CC"/>
                </a:solidFill>
                <a:cs typeface="Times New Roman" panose="02020603050405020304" pitchFamily="18" charset="0"/>
              </a:rPr>
              <a:t>小时轮班工作情况，回答下列问题：</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1.</a:t>
            </a:r>
            <a:r>
              <a:rPr kumimoji="1" lang="zh-CN" altLang="en-US" sz="1800" b="1" dirty="0">
                <a:solidFill>
                  <a:srgbClr val="0000CC"/>
                </a:solidFill>
                <a:cs typeface="Times New Roman" panose="02020603050405020304" pitchFamily="18" charset="0"/>
              </a:rPr>
              <a:t>您接了多少个电话？</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2.</a:t>
            </a:r>
            <a:r>
              <a:rPr kumimoji="1" lang="zh-CN" altLang="en-US" sz="1800" b="1" dirty="0">
                <a:solidFill>
                  <a:srgbClr val="0000CC"/>
                </a:solidFill>
                <a:cs typeface="Times New Roman" panose="02020603050405020304" pitchFamily="18" charset="0"/>
              </a:rPr>
              <a:t>订购一件商品一般需要多少个电话？</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 …</a:t>
            </a:r>
          </a:p>
          <a:p>
            <a:pPr lvl="1" algn="l">
              <a:lnSpc>
                <a:spcPct val="140000"/>
              </a:lnSpc>
              <a:buClr>
                <a:srgbClr val="CC0000"/>
              </a:buClr>
              <a:buSzPct val="80000"/>
              <a:buFont typeface="Wingdings" panose="05000000000000000000" pitchFamily="2" charset="2"/>
              <a:buNone/>
            </a:pPr>
            <a:endParaRPr kumimoji="1" lang="en-US" altLang="zh-CN" sz="800" b="1" dirty="0">
              <a:solidFill>
                <a:srgbClr val="0000CC"/>
              </a:solidFill>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1800" b="1" dirty="0">
                <a:solidFill>
                  <a:srgbClr val="001932"/>
                </a:solidFill>
                <a:cs typeface="Times New Roman" panose="02020603050405020304" pitchFamily="18" charset="0"/>
              </a:rPr>
              <a:t>第二部分：</a:t>
            </a:r>
            <a:r>
              <a:rPr kumimoji="1" lang="zh-CN" altLang="en-US" sz="1800" b="1" dirty="0">
                <a:solidFill>
                  <a:srgbClr val="0000CC"/>
                </a:solidFill>
                <a:cs typeface="Times New Roman" panose="02020603050405020304" pitchFamily="18" charset="0"/>
              </a:rPr>
              <a:t>根据您同意或反对的强烈程度，选择</a:t>
            </a:r>
            <a:r>
              <a:rPr kumimoji="1" lang="en-US" altLang="zh-CN" sz="1800" b="1" dirty="0">
                <a:solidFill>
                  <a:srgbClr val="0000CC"/>
                </a:solidFill>
                <a:cs typeface="Times New Roman" panose="02020603050405020304" pitchFamily="18" charset="0"/>
              </a:rPr>
              <a:t>1-7</a:t>
            </a:r>
            <a:r>
              <a:rPr kumimoji="1" lang="zh-CN" altLang="en-US" sz="1800" b="1" dirty="0">
                <a:solidFill>
                  <a:srgbClr val="0000CC"/>
                </a:solidFill>
                <a:cs typeface="Times New Roman" panose="02020603050405020304" pitchFamily="18" charset="0"/>
              </a:rPr>
              <a:t>中适当的数字：</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1.</a:t>
            </a:r>
            <a:r>
              <a:rPr kumimoji="1" lang="zh-CN" altLang="en-US" sz="1800" b="1" dirty="0">
                <a:solidFill>
                  <a:srgbClr val="0000CC"/>
                </a:solidFill>
                <a:cs typeface="Times New Roman" panose="02020603050405020304" pitchFamily="18" charset="0"/>
              </a:rPr>
              <a:t>与顾客交谈时可用的大量产品描述对做好工作是有帮助的</a:t>
            </a:r>
          </a:p>
          <a:p>
            <a:pPr lvl="1" algn="l">
              <a:lnSpc>
                <a:spcPct val="140000"/>
              </a:lnSpc>
              <a:buClr>
                <a:srgbClr val="CC0000"/>
              </a:buClr>
              <a:buSzPct val="80000"/>
              <a:buFont typeface="Wingdings" panose="05000000000000000000" pitchFamily="2" charset="2"/>
              <a:buNone/>
            </a:pPr>
            <a:r>
              <a:rPr kumimoji="1" lang="zh-CN" altLang="en-US" sz="1800" b="1" dirty="0">
                <a:solidFill>
                  <a:srgbClr val="0000CC"/>
                </a:solidFill>
                <a:cs typeface="Times New Roman" panose="02020603050405020304" pitchFamily="18" charset="0"/>
              </a:rPr>
              <a:t>   选择： </a:t>
            </a:r>
            <a:r>
              <a:rPr kumimoji="1" lang="en-US" altLang="zh-CN" sz="1800" b="1" dirty="0">
                <a:solidFill>
                  <a:srgbClr val="0000CC"/>
                </a:solidFill>
                <a:cs typeface="Times New Roman" panose="02020603050405020304" pitchFamily="18" charset="0"/>
              </a:rPr>
              <a:t>◎1   ◎ 2   ◎ 3   ◎ 4   ◎ 5   ◎ 6   ◎ 7</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2.</a:t>
            </a:r>
            <a:r>
              <a:rPr kumimoji="1" lang="zh-CN" altLang="en-US" sz="1800" b="1" dirty="0">
                <a:solidFill>
                  <a:srgbClr val="0000CC"/>
                </a:solidFill>
                <a:cs typeface="Times New Roman" panose="02020603050405020304" pitchFamily="18" charset="0"/>
              </a:rPr>
              <a:t>计算机响应速度缓慢，从而导致响应顾客需求发生困难</a:t>
            </a:r>
            <a:endParaRPr kumimoji="1" lang="en-US" altLang="zh-CN" sz="1800" b="1" dirty="0">
              <a:solidFill>
                <a:srgbClr val="0000CC"/>
              </a:solidFill>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   </a:t>
            </a:r>
            <a:r>
              <a:rPr kumimoji="1" lang="zh-CN" altLang="en-US" sz="1800" b="1" dirty="0">
                <a:solidFill>
                  <a:srgbClr val="0000CC"/>
                </a:solidFill>
                <a:cs typeface="Times New Roman" panose="02020603050405020304" pitchFamily="18" charset="0"/>
              </a:rPr>
              <a:t>选择： </a:t>
            </a:r>
            <a:r>
              <a:rPr kumimoji="1" lang="en-US" altLang="zh-CN" sz="1800" b="1" dirty="0">
                <a:solidFill>
                  <a:srgbClr val="0000CC"/>
                </a:solidFill>
                <a:cs typeface="Times New Roman" panose="02020603050405020304" pitchFamily="18" charset="0"/>
              </a:rPr>
              <a:t>◎1   ◎ 2   ◎ 3   ◎ 4   ◎ 5   ◎ 6   ◎ 7</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 …</a:t>
            </a:r>
          </a:p>
          <a:p>
            <a:pPr lvl="1" algn="l">
              <a:lnSpc>
                <a:spcPct val="140000"/>
              </a:lnSpc>
              <a:buClr>
                <a:srgbClr val="CC0000"/>
              </a:buClr>
              <a:buSzPct val="80000"/>
              <a:buFont typeface="Wingdings" panose="05000000000000000000" pitchFamily="2" charset="2"/>
              <a:buNone/>
            </a:pPr>
            <a:endParaRPr kumimoji="1" lang="en-US" altLang="zh-CN" sz="800" b="1" dirty="0">
              <a:solidFill>
                <a:srgbClr val="0000CC"/>
              </a:solidFill>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1800" b="1" dirty="0">
                <a:solidFill>
                  <a:srgbClr val="001932"/>
                </a:solidFill>
                <a:cs typeface="Times New Roman" panose="02020603050405020304" pitchFamily="18" charset="0"/>
              </a:rPr>
              <a:t>第三部分：</a:t>
            </a:r>
            <a:r>
              <a:rPr kumimoji="1" lang="zh-CN" altLang="en-US" sz="1800" b="1" dirty="0">
                <a:solidFill>
                  <a:srgbClr val="0000CC"/>
                </a:solidFill>
                <a:cs typeface="Times New Roman" panose="02020603050405020304" pitchFamily="18" charset="0"/>
              </a:rPr>
              <a:t>请写下您的意见和建议：</a:t>
            </a:r>
          </a:p>
          <a:p>
            <a:pPr lvl="1" algn="l">
              <a:lnSpc>
                <a:spcPct val="140000"/>
              </a:lnSpc>
              <a:buClr>
                <a:srgbClr val="CC0000"/>
              </a:buClr>
              <a:buSzPct val="80000"/>
              <a:buFont typeface="Wingdings" panose="05000000000000000000" pitchFamily="2" charset="2"/>
              <a:buNone/>
            </a:pPr>
            <a:r>
              <a:rPr kumimoji="1" lang="zh-CN" altLang="en-US" sz="1800" b="1" dirty="0">
                <a:solidFill>
                  <a:srgbClr val="0000CC"/>
                </a:solidFill>
                <a:cs typeface="Times New Roman" panose="02020603050405020304" pitchFamily="18" charset="0"/>
              </a:rPr>
              <a:t>请简要指出现有系统的问题，您希望在新系统中如何解决？</a:t>
            </a:r>
            <a:endParaRPr kumimoji="1" lang="en-US" altLang="zh-CN" sz="1800" b="1" dirty="0">
              <a:solidFill>
                <a:srgbClr val="0000CC"/>
              </a:solidFill>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338358828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案例分析</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只有结婚后才可以修改姓名吗？”</a:t>
            </a:r>
          </a:p>
        </p:txBody>
      </p:sp>
      <p:sp>
        <p:nvSpPr>
          <p:cNvPr id="4" name="Rectangle 3"/>
          <p:cNvSpPr txBox="1">
            <a:spLocks noChangeArrowheads="1"/>
          </p:cNvSpPr>
          <p:nvPr/>
        </p:nvSpPr>
        <p:spPr>
          <a:xfrm>
            <a:off x="395288" y="1484313"/>
            <a:ext cx="8208962" cy="12525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a:t>Phil</a:t>
            </a:r>
            <a:r>
              <a:rPr lang="zh-CN" altLang="en-US"/>
              <a:t>开发了一套人力资源软件，有一天他接到了人力资源部</a:t>
            </a:r>
            <a:r>
              <a:rPr lang="en-US" altLang="zh-CN"/>
              <a:t>Maria</a:t>
            </a:r>
            <a:r>
              <a:rPr lang="zh-CN" altLang="en-US"/>
              <a:t>打来的电话</a:t>
            </a:r>
            <a:r>
              <a:rPr lang="en-US" altLang="zh-CN"/>
              <a:t>…</a:t>
            </a:r>
          </a:p>
        </p:txBody>
      </p:sp>
      <p:graphicFrame>
        <p:nvGraphicFramePr>
          <p:cNvPr id="5" name="Group 50"/>
          <p:cNvGraphicFramePr>
            <a:graphicFrameLocks noGrp="1"/>
          </p:cNvGraphicFramePr>
          <p:nvPr>
            <p:extLst>
              <p:ext uri="{D42A27DB-BD31-4B8C-83A1-F6EECF244321}">
                <p14:modId xmlns:p14="http://schemas.microsoft.com/office/powerpoint/2010/main" val="392509065"/>
              </p:ext>
            </p:extLst>
          </p:nvPr>
        </p:nvGraphicFramePr>
        <p:xfrm>
          <a:off x="395288" y="2708275"/>
          <a:ext cx="8496300" cy="3017835"/>
        </p:xfrm>
        <a:graphic>
          <a:graphicData uri="http://schemas.openxmlformats.org/drawingml/2006/table">
            <a:tbl>
              <a:tblPr/>
              <a:tblGrid>
                <a:gridCol w="781050">
                  <a:extLst>
                    <a:ext uri="{9D8B030D-6E8A-4147-A177-3AD203B41FA5}">
                      <a16:colId xmlns:a16="http://schemas.microsoft.com/office/drawing/2014/main" val="2189901120"/>
                    </a:ext>
                  </a:extLst>
                </a:gridCol>
                <a:gridCol w="7715250">
                  <a:extLst>
                    <a:ext uri="{9D8B030D-6E8A-4147-A177-3AD203B41FA5}">
                      <a16:colId xmlns:a16="http://schemas.microsoft.com/office/drawing/2014/main" val="1866826276"/>
                    </a:ext>
                  </a:extLst>
                </a:gridCol>
              </a:tblGrid>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cap="fla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a:ln>
                            <a:noFill/>
                          </a:ln>
                          <a:solidFill>
                            <a:srgbClr val="000000"/>
                          </a:solidFill>
                          <a:effectLst/>
                          <a:latin typeface="Times New Roman" panose="02020603050405020304" pitchFamily="18" charset="0"/>
                          <a:ea typeface="楷体_GB2312" panose="02010609030101010101" pitchFamily="49" charset="-122"/>
                        </a:rPr>
                        <a:t>一个同事想把自己名字改为</a:t>
                      </a:r>
                      <a:r>
                        <a:rPr kumimoji="0" lang="en-US" altLang="zh-CN" sz="1600" b="1" i="0" u="none" strike="noStrike" cap="none" normalizeH="0" baseline="0">
                          <a:ln>
                            <a:noFill/>
                          </a:ln>
                          <a:solidFill>
                            <a:srgbClr val="000000"/>
                          </a:solidFill>
                          <a:effectLst/>
                          <a:latin typeface="Times New Roman" panose="02020603050405020304" pitchFamily="18" charset="0"/>
                          <a:ea typeface="楷体_GB2312" panose="02010609030101010101" pitchFamily="49" charset="-122"/>
                        </a:rPr>
                        <a:t>Sparkle Starlight</a:t>
                      </a:r>
                      <a:r>
                        <a:rPr kumimoji="0" lang="zh-CN" altLang="en-US" sz="1600" b="1" i="0" u="none" strike="noStrike" cap="none" normalizeH="0" baseline="0">
                          <a:ln>
                            <a:noFill/>
                          </a:ln>
                          <a:solidFill>
                            <a:srgbClr val="000000"/>
                          </a:solidFill>
                          <a:effectLst/>
                          <a:latin typeface="Times New Roman" panose="02020603050405020304" pitchFamily="18" charset="0"/>
                          <a:ea typeface="楷体_GB2312" panose="02010609030101010101" pitchFamily="49" charset="-122"/>
                        </a:rPr>
                        <a:t>，但系统不允许，能帮忙吗？</a:t>
                      </a:r>
                    </a:p>
                  </a:txBody>
                  <a:tcPr marT="45725" marB="45725" horzOverflow="overflow">
                    <a:lnL>
                      <a:noFill/>
                    </a:lnL>
                    <a:lnR cap="flat">
                      <a:noFill/>
                    </a:lnR>
                    <a:lnT cap="flat">
                      <a:noFill/>
                    </a:lnT>
                    <a:lnB>
                      <a:noFill/>
                    </a:lnB>
                    <a:lnTlToBr>
                      <a:noFill/>
                    </a:lnTlToBr>
                    <a:lnBlToTr>
                      <a:noFill/>
                    </a:lnBlToTr>
                    <a:solidFill>
                      <a:srgbClr val="CCFFCC"/>
                    </a:solidFill>
                  </a:tcPr>
                </a:tc>
                <a:extLst>
                  <a:ext uri="{0D108BD9-81ED-4DB2-BD59-A6C34878D82A}">
                    <a16:rowId xmlns:a16="http://schemas.microsoft.com/office/drawing/2014/main" val="99279778"/>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a:ln>
                            <a:noFill/>
                          </a:ln>
                          <a:solidFill>
                            <a:srgbClr val="000000"/>
                          </a:solidFill>
                          <a:effectLst/>
                          <a:latin typeface="Times New Roman" panose="02020603050405020304" pitchFamily="18" charset="0"/>
                          <a:ea typeface="楷体_GB2312" panose="02010609030101010101" pitchFamily="49" charset="-122"/>
                        </a:rPr>
                        <a:t>她嫁给了一个姓</a:t>
                      </a:r>
                      <a:r>
                        <a:rPr kumimoji="0" lang="en-US" altLang="zh-CN" sz="1600" b="1" i="0" u="none" strike="noStrike" cap="none" normalizeH="0" baseline="0">
                          <a:ln>
                            <a:noFill/>
                          </a:ln>
                          <a:solidFill>
                            <a:srgbClr val="000000"/>
                          </a:solidFill>
                          <a:effectLst/>
                          <a:latin typeface="Times New Roman" panose="02020603050405020304" pitchFamily="18" charset="0"/>
                          <a:ea typeface="楷体_GB2312" panose="02010609030101010101" pitchFamily="49" charset="-122"/>
                        </a:rPr>
                        <a:t>Starlight</a:t>
                      </a:r>
                      <a:r>
                        <a:rPr kumimoji="0" lang="zh-CN" altLang="en-US" sz="1600" b="1" i="0" u="none" strike="noStrike" cap="none" normalizeH="0" baseline="0">
                          <a:ln>
                            <a:noFill/>
                          </a:ln>
                          <a:solidFill>
                            <a:srgbClr val="000000"/>
                          </a:solidFill>
                          <a:effectLst/>
                          <a:latin typeface="Times New Roman" panose="02020603050405020304" pitchFamily="18" charset="0"/>
                          <a:ea typeface="楷体_GB2312" panose="02010609030101010101" pitchFamily="49" charset="-122"/>
                        </a:rPr>
                        <a:t>的人吗？</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862644773"/>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不，她并没有结婚，她只是想改名字而已。</a:t>
                      </a:r>
                    </a:p>
                  </a:txBody>
                  <a:tcPr marT="45725" marB="45725"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1519278716"/>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系统只支持在改变婚姻状况时才可以改名字。</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2107801518"/>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可是每个人只要愿意就可以随时改变自己的名字啊。</a:t>
                      </a:r>
                    </a:p>
                  </a:txBody>
                  <a:tcPr marT="45725" marB="45725"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2201686079"/>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a:ln>
                            <a:noFill/>
                          </a:ln>
                          <a:solidFill>
                            <a:srgbClr val="000000"/>
                          </a:solidFill>
                          <a:effectLst/>
                          <a:latin typeface="Times New Roman" panose="02020603050405020304" pitchFamily="18" charset="0"/>
                          <a:ea typeface="楷体_GB2312" panose="02010609030101010101" pitchFamily="49" charset="-122"/>
                        </a:rPr>
                        <a:t>这并不是我的错！在开发系统之前，你从来没有向我提起过有这种需求！</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881488057"/>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a:ln>
                            <a:noFill/>
                          </a:ln>
                          <a:solidFill>
                            <a:srgbClr val="000000"/>
                          </a:solidFill>
                          <a:effectLst/>
                          <a:latin typeface="Times New Roman" panose="02020603050405020304" pitchFamily="18" charset="0"/>
                          <a:ea typeface="楷体_GB2312" panose="02010609030101010101" pitchFamily="49" charset="-122"/>
                        </a:rPr>
                        <a:t>不管如何，请尽快把这个功能修改完毕，否则</a:t>
                      </a:r>
                      <a:r>
                        <a:rPr kumimoji="0" lang="en-US" altLang="zh-CN" sz="1600" b="1" i="0" u="none" strike="noStrike" cap="none" normalizeH="0" baseline="0">
                          <a:ln>
                            <a:noFill/>
                          </a:ln>
                          <a:solidFill>
                            <a:srgbClr val="000000"/>
                          </a:solidFill>
                          <a:effectLst/>
                          <a:latin typeface="Times New Roman" panose="02020603050405020304" pitchFamily="18" charset="0"/>
                          <a:ea typeface="楷体_GB2312" panose="02010609030101010101" pitchFamily="49" charset="-122"/>
                        </a:rPr>
                        <a:t>Sparkle</a:t>
                      </a:r>
                      <a:r>
                        <a:rPr kumimoji="0" lang="zh-CN" altLang="en-US" sz="1600" b="1" i="0" u="none" strike="noStrike" cap="none" normalizeH="0" baseline="0">
                          <a:ln>
                            <a:noFill/>
                          </a:ln>
                          <a:solidFill>
                            <a:srgbClr val="000000"/>
                          </a:solidFill>
                          <a:effectLst/>
                          <a:latin typeface="Times New Roman" panose="02020603050405020304" pitchFamily="18" charset="0"/>
                          <a:ea typeface="楷体_GB2312" panose="02010609030101010101" pitchFamily="49" charset="-122"/>
                        </a:rPr>
                        <a:t>将无法支付她的银行帐单。</a:t>
                      </a:r>
                    </a:p>
                  </a:txBody>
                  <a:tcPr marT="45725" marB="45725"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1439359045"/>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a:ln>
                            <a:noFill/>
                          </a:ln>
                          <a:solidFill>
                            <a:srgbClr val="000000"/>
                          </a:solidFill>
                          <a:effectLst/>
                          <a:latin typeface="Times New Roman" panose="02020603050405020304" pitchFamily="18" charset="0"/>
                          <a:ea typeface="楷体_GB2312" panose="02010609030101010101" pitchFamily="49" charset="-122"/>
                        </a:rPr>
                        <a:t>如果你一开始就告诉我你想随时改变某人的名字，那这些就都不会发生！</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620794483"/>
                  </a:ext>
                </a:extLst>
              </a:tr>
              <a:tr h="335315">
                <a:tc gridSpan="2">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dirty="0">
                          <a:ln>
                            <a:noFill/>
                          </a:ln>
                          <a:solidFill>
                            <a:srgbClr val="000000"/>
                          </a:solidFill>
                          <a:effectLst/>
                          <a:latin typeface="Book Antiqua" panose="02040602050305030304" pitchFamily="18" charset="0"/>
                          <a:ea typeface="宋体" panose="02010600030101010101" pitchFamily="2" charset="-122"/>
                        </a:rPr>
                        <a:t>……</a:t>
                      </a:r>
                    </a:p>
                  </a:txBody>
                  <a:tcPr marT="45725" marB="45725" horzOverflow="overflow">
                    <a:lnL cap="flat">
                      <a:noFill/>
                    </a:lnL>
                    <a:lnR cap="flat">
                      <a:noFill/>
                    </a:lnR>
                    <a:lnT>
                      <a:noFill/>
                    </a:lnT>
                    <a:lnB cap="flat">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2574512429"/>
                  </a:ext>
                </a:extLst>
              </a:tr>
            </a:tbl>
          </a:graphicData>
        </a:graphic>
      </p:graphicFrame>
    </p:spTree>
    <p:extLst>
      <p:ext uri="{BB962C8B-B14F-4D97-AF65-F5344CB8AC3E}">
        <p14:creationId xmlns:p14="http://schemas.microsoft.com/office/powerpoint/2010/main" val="3240055626"/>
      </p:ext>
    </p:extLst>
  </p:cSld>
  <p:clrMapOvr>
    <a:masterClrMapping/>
  </p:clrMapOvr>
  <p:transition spd="med">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需求获取所面临的挑战</a:t>
            </a:r>
            <a:endParaRPr lang="en-US" altLang="zh-CN"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需求获取技术</a:t>
            </a:r>
            <a:endParaRPr lang="en-US" altLang="zh-CN"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solidFill>
                  <a:srgbClr val="C00000"/>
                </a:solidFill>
                <a:latin typeface="Times New Roman" panose="02020603050405020304" pitchFamily="18" charset="0"/>
                <a:cs typeface="Times New Roman" panose="02020603050405020304" pitchFamily="18" charset="0"/>
              </a:rPr>
              <a:t>7.2.2 </a:t>
            </a:r>
            <a:r>
              <a:rPr lang="zh-CN" altLang="en-US" b="1" dirty="0">
                <a:solidFill>
                  <a:srgbClr val="C00000"/>
                </a:solidFill>
                <a:latin typeface="Times New Roman" panose="02020603050405020304" pitchFamily="18" charset="0"/>
                <a:cs typeface="Times New Roman" panose="02020603050405020304" pitchFamily="18" charset="0"/>
              </a:rPr>
              <a:t>面对面访谈</a:t>
            </a:r>
            <a:endParaRPr lang="en-US" altLang="zh-CN" b="1" dirty="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需求研讨会</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体验</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头脑风暴</a:t>
            </a:r>
            <a:endParaRPr lang="en-US" altLang="zh-CN" b="1"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423883"/>
      </p:ext>
    </p:extLst>
  </p:cSld>
  <p:clrMapOvr>
    <a:masterClrMapping/>
  </p:clrMapOvr>
  <p:transition spd="med">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pic>
        <p:nvPicPr>
          <p:cNvPr id="3" name="Picture 2" descr="1307091322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124744"/>
            <a:ext cx="70199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面对面访谈</a:t>
            </a:r>
          </a:p>
        </p:txBody>
      </p:sp>
      <p:pic>
        <p:nvPicPr>
          <p:cNvPr id="5" name="Picture 4" descr="0087_da"/>
          <p:cNvPicPr>
            <a:picLocks noChangeAspect="1" noChangeArrowheads="1"/>
          </p:cNvPicPr>
          <p:nvPr/>
        </p:nvPicPr>
        <p:blipFill>
          <a:blip r:embed="rId4">
            <a:extLst>
              <a:ext uri="{28A0092B-C50C-407E-A947-70E740481C1C}">
                <a14:useLocalDpi xmlns:a14="http://schemas.microsoft.com/office/drawing/2010/main" val="0"/>
              </a:ext>
            </a:extLst>
          </a:blip>
          <a:srcRect l="5537"/>
          <a:stretch>
            <a:fillRect/>
          </a:stretch>
        </p:blipFill>
        <p:spPr bwMode="auto">
          <a:xfrm>
            <a:off x="250825" y="2420888"/>
            <a:ext cx="55245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ost-334152-11436423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4293096"/>
            <a:ext cx="42005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00059"/>
      </p:ext>
    </p:extLst>
  </p:cSld>
  <p:clrMapOvr>
    <a:masterClrMapping/>
  </p:clrMapOvr>
  <p:transition spd="med">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面对面访谈</a:t>
            </a:r>
          </a:p>
        </p:txBody>
      </p:sp>
      <p:sp>
        <p:nvSpPr>
          <p:cNvPr id="4" name="Rectangle 3"/>
          <p:cNvSpPr txBox="1">
            <a:spLocks noChangeArrowheads="1"/>
          </p:cNvSpPr>
          <p:nvPr/>
        </p:nvSpPr>
        <p:spPr>
          <a:xfrm>
            <a:off x="683320" y="1484313"/>
            <a:ext cx="777711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需求获取中最直接的方法：用户面谈</a:t>
            </a:r>
            <a:r>
              <a:rPr lang="en-US" altLang="zh-CN" dirty="0"/>
              <a:t>(interviewing)</a:t>
            </a:r>
          </a:p>
          <a:p>
            <a:pPr eaLnBrk="1" hangingPunct="1"/>
            <a:r>
              <a:rPr lang="zh-CN" altLang="en-US" dirty="0"/>
              <a:t>“看起来很美”，但“做起来并不容易”</a:t>
            </a:r>
          </a:p>
          <a:p>
            <a:pPr eaLnBrk="1" hangingPunct="1"/>
            <a:endParaRPr lang="zh-CN" altLang="en-US" dirty="0"/>
          </a:p>
          <a:p>
            <a:pPr eaLnBrk="1" hangingPunct="1">
              <a:buFont typeface="Wingdings" panose="05000000000000000000" pitchFamily="2" charset="2"/>
              <a:buNone/>
            </a:pP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需求分析者个人的偏见、事先的理解、以往的经验积累是导致面谈失败的最重要原因</a:t>
            </a:r>
          </a:p>
          <a:p>
            <a:pPr eaLnBrk="1" hangingPunct="1">
              <a:buFont typeface="Wingdings" panose="05000000000000000000" pitchFamily="2" charset="2"/>
              <a:buNone/>
            </a:pP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在面谈时，忘掉一切以往所作的事情，通过问题启发，倾听对方的陈述</a:t>
            </a:r>
          </a:p>
          <a:p>
            <a:pPr eaLnBrk="1" hangingPunct="1">
              <a:buFont typeface="Wingdings" panose="05000000000000000000" pitchFamily="2" charset="2"/>
              <a:buNone/>
            </a:pP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不要把自己放在“专家”的位置上</a:t>
            </a:r>
          </a:p>
          <a:p>
            <a:pPr eaLnBrk="1" hangingPunct="1"/>
            <a:endParaRPr lang="en-US" altLang="zh-CN" dirty="0"/>
          </a:p>
        </p:txBody>
      </p:sp>
    </p:spTree>
    <p:extLst>
      <p:ext uri="{BB962C8B-B14F-4D97-AF65-F5344CB8AC3E}">
        <p14:creationId xmlns:p14="http://schemas.microsoft.com/office/powerpoint/2010/main" val="4125952895"/>
      </p:ext>
    </p:extLst>
  </p:cSld>
  <p:clrMapOvr>
    <a:masterClrMapping/>
  </p:clrMapOvr>
  <p:transition spd="med">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如何提问？</a:t>
            </a:r>
          </a:p>
        </p:txBody>
      </p:sp>
      <p:sp>
        <p:nvSpPr>
          <p:cNvPr id="4" name="Rectangle 3"/>
          <p:cNvSpPr txBox="1">
            <a:spLocks noChangeArrowheads="1"/>
          </p:cNvSpPr>
          <p:nvPr/>
        </p:nvSpPr>
        <p:spPr>
          <a:xfrm>
            <a:off x="3059113" y="1268760"/>
            <a:ext cx="5905500" cy="5111750"/>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1800" dirty="0"/>
              <a:t>每个人都能提问题，但并不等于人人都会提问题 </a:t>
            </a:r>
            <a:r>
              <a:rPr lang="en-US" altLang="zh-CN" sz="1800" dirty="0"/>
              <a:t>…</a:t>
            </a:r>
          </a:p>
          <a:p>
            <a:pPr eaLnBrk="1" hangingPunct="1"/>
            <a:r>
              <a:rPr lang="zh-CN" altLang="en-US" sz="1800" dirty="0">
                <a:solidFill>
                  <a:srgbClr val="C00000"/>
                </a:solidFill>
              </a:rPr>
              <a:t>封闭式问题：</a:t>
            </a:r>
            <a:r>
              <a:rPr lang="zh-CN" altLang="en-US" sz="1800" dirty="0"/>
              <a:t>对错判断或多项选择题，回答只需要一两个词 </a:t>
            </a:r>
          </a:p>
          <a:p>
            <a:pPr eaLnBrk="1" hangingPunct="1"/>
            <a:r>
              <a:rPr lang="zh-CN" altLang="en-US" sz="1800" dirty="0">
                <a:solidFill>
                  <a:srgbClr val="C00000"/>
                </a:solidFill>
              </a:rPr>
              <a:t>开放式问题：</a:t>
            </a:r>
            <a:r>
              <a:rPr lang="zh-CN" altLang="en-US" sz="1800" dirty="0"/>
              <a:t>这种问题需要解释和说明，同时向对方表示你对他们说的话很感兴趣，还想了解更多的内容 </a:t>
            </a:r>
          </a:p>
          <a:p>
            <a:pPr eaLnBrk="1" hangingPunct="1"/>
            <a:r>
              <a:rPr lang="zh-CN" altLang="en-US" sz="1800" dirty="0"/>
              <a:t>通过提问题增强你对谈话进展和方向的控制</a:t>
            </a:r>
          </a:p>
          <a:p>
            <a:pPr eaLnBrk="1" hangingPunct="1"/>
            <a:r>
              <a:rPr lang="zh-CN" altLang="en-US" sz="1800" dirty="0"/>
              <a:t>问题不能过于宽泛</a:t>
            </a:r>
          </a:p>
          <a:p>
            <a:pPr eaLnBrk="1" hangingPunct="1"/>
            <a:r>
              <a:rPr lang="zh-CN" altLang="en-US" sz="1800" dirty="0"/>
              <a:t>最开始的问题不能太难</a:t>
            </a:r>
          </a:p>
          <a:p>
            <a:pPr eaLnBrk="1" hangingPunct="1"/>
            <a:r>
              <a:rPr lang="zh-CN" altLang="en-US" sz="1800" dirty="0"/>
              <a:t>不能在提问之前就已经表示不赞同</a:t>
            </a:r>
          </a:p>
          <a:p>
            <a:pPr eaLnBrk="1" hangingPunct="1"/>
            <a:r>
              <a:rPr lang="zh-CN" altLang="en-US" sz="1800" dirty="0"/>
              <a:t>谈话之前有意识的准备一些备用问题</a:t>
            </a:r>
          </a:p>
          <a:p>
            <a:pPr eaLnBrk="1" hangingPunct="1"/>
            <a:r>
              <a:rPr lang="en-US" altLang="zh-CN" sz="1800" dirty="0">
                <a:solidFill>
                  <a:srgbClr val="FF0000"/>
                </a:solidFill>
              </a:rPr>
              <a:t>Questioning skills</a:t>
            </a:r>
            <a:r>
              <a:rPr lang="zh-CN" altLang="en-US" sz="1800" dirty="0">
                <a:solidFill>
                  <a:srgbClr val="FF0000"/>
                </a:solidFill>
              </a:rPr>
              <a:t>：一般以开放式问题开始谈话，发现问题；以选择式问题引导；以封闭式问题确认事实；以探究式问题</a:t>
            </a:r>
            <a:r>
              <a:rPr lang="en-US" altLang="zh-CN" sz="1800" dirty="0">
                <a:solidFill>
                  <a:srgbClr val="FF0000"/>
                </a:solidFill>
              </a:rPr>
              <a:t>(probing</a:t>
            </a:r>
            <a:r>
              <a:rPr lang="zh-CN" altLang="en-US" sz="1800" dirty="0">
                <a:solidFill>
                  <a:srgbClr val="FF0000"/>
                </a:solidFill>
              </a:rPr>
              <a:t>，除了</a:t>
            </a:r>
            <a:r>
              <a:rPr lang="en-US" altLang="zh-CN" sz="1800" dirty="0">
                <a:solidFill>
                  <a:srgbClr val="FF0000"/>
                </a:solidFill>
              </a:rPr>
              <a:t>....</a:t>
            </a:r>
            <a:r>
              <a:rPr lang="zh-CN" altLang="en-US" sz="1800" dirty="0">
                <a:solidFill>
                  <a:srgbClr val="FF0000"/>
                </a:solidFill>
              </a:rPr>
              <a:t>还有</a:t>
            </a:r>
            <a:r>
              <a:rPr lang="en-US" altLang="zh-CN" sz="1800" dirty="0">
                <a:solidFill>
                  <a:srgbClr val="FF0000"/>
                </a:solidFill>
              </a:rPr>
              <a:t>....</a:t>
            </a:r>
            <a:r>
              <a:rPr lang="zh-CN" altLang="en-US" sz="1800" dirty="0">
                <a:solidFill>
                  <a:srgbClr val="FF0000"/>
                </a:solidFill>
              </a:rPr>
              <a:t>吗？</a:t>
            </a:r>
            <a:r>
              <a:rPr lang="en-US" altLang="zh-CN" sz="1800" dirty="0">
                <a:solidFill>
                  <a:srgbClr val="FF0000"/>
                </a:solidFill>
              </a:rPr>
              <a:t>)</a:t>
            </a:r>
            <a:r>
              <a:rPr lang="zh-CN" altLang="en-US" sz="1800" dirty="0">
                <a:solidFill>
                  <a:srgbClr val="FF0000"/>
                </a:solidFill>
              </a:rPr>
              <a:t>发现真实想法</a:t>
            </a:r>
          </a:p>
        </p:txBody>
      </p:sp>
      <p:pic>
        <p:nvPicPr>
          <p:cNvPr id="5" name="Picture 4" descr="4736d10d02000ug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83966"/>
            <a:ext cx="2665413"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83773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additive="base">
                                        <p:cTn id="2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 calcmode="lin" valueType="num">
                                      <p:cBhvr additive="base">
                                        <p:cTn id="2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 calcmode="lin" valueType="num">
                                      <p:cBhvr additive="base">
                                        <p:cTn id="3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 calcmode="lin" valueType="num">
                                      <p:cBhvr additive="base">
                                        <p:cTn id="3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访谈问题的分类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上下文无关的问题</a:t>
            </a:r>
            <a:r>
              <a:rPr lang="en-US" altLang="zh-CN" dirty="0"/>
              <a:t>(context-free questions)</a:t>
            </a:r>
            <a:r>
              <a:rPr lang="zh-CN" altLang="en-US" dirty="0"/>
              <a:t>：充分理解用户的问题，不涉及具体的解决方案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客户是谁？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最终用户是谁？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不同用户的需求是否不同？</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这种需求目前的解决方案是什么？</a:t>
            </a:r>
          </a:p>
          <a:p>
            <a:pPr eaLnBrk="1" hangingPunct="1"/>
            <a:r>
              <a:rPr lang="zh-CN" altLang="en-US" dirty="0"/>
              <a:t>解决方案相关的问题</a:t>
            </a:r>
            <a:r>
              <a:rPr lang="en-US" altLang="zh-CN" dirty="0"/>
              <a:t>(solution-context questions)</a:t>
            </a:r>
            <a:r>
              <a:rPr lang="zh-CN" altLang="en-US" dirty="0"/>
              <a:t>：通过这类问题，探寻特定的解决方案并得到用户认可</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你希望如何解决这个问题？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你觉得该问题这样解决如何？</a:t>
            </a:r>
          </a:p>
          <a:p>
            <a:pPr lvl="1" eaLnBrk="1" hangingPunct="1"/>
            <a:endParaRPr lang="en-US" altLang="zh-CN" dirty="0"/>
          </a:p>
        </p:txBody>
      </p:sp>
    </p:spTree>
    <p:extLst>
      <p:ext uri="{BB962C8B-B14F-4D97-AF65-F5344CB8AC3E}">
        <p14:creationId xmlns:p14="http://schemas.microsoft.com/office/powerpoint/2010/main" val="5763017"/>
      </p:ext>
    </p:extLst>
  </p:cSld>
  <p:clrMapOvr>
    <a:masterClrMapping/>
  </p:clrMapOvr>
  <p:transition spd="med">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面谈之前</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a:t>确立面谈目的</a:t>
            </a:r>
          </a:p>
          <a:p>
            <a:pPr eaLnBrk="1" hangingPunct="1"/>
            <a:r>
              <a:rPr lang="zh-CN" altLang="en-US"/>
              <a:t>确定要包括的相关用户</a:t>
            </a:r>
          </a:p>
          <a:p>
            <a:pPr eaLnBrk="1" hangingPunct="1"/>
            <a:r>
              <a:rPr lang="zh-CN" altLang="en-US"/>
              <a:t>确定参加会议的项目小组成员</a:t>
            </a:r>
          </a:p>
          <a:p>
            <a:pPr eaLnBrk="1" hangingPunct="1"/>
            <a:r>
              <a:rPr lang="zh-CN" altLang="en-US"/>
              <a:t>建立要讨论的问题和要点列表</a:t>
            </a:r>
          </a:p>
          <a:p>
            <a:pPr eaLnBrk="1" hangingPunct="1"/>
            <a:r>
              <a:rPr lang="zh-CN" altLang="en-US"/>
              <a:t>复查有关文档和资料</a:t>
            </a:r>
          </a:p>
          <a:p>
            <a:pPr eaLnBrk="1" hangingPunct="1"/>
            <a:r>
              <a:rPr lang="zh-CN" altLang="en-US"/>
              <a:t>确立时间和地点</a:t>
            </a:r>
          </a:p>
          <a:p>
            <a:pPr eaLnBrk="1" hangingPunct="1"/>
            <a:r>
              <a:rPr lang="zh-CN" altLang="en-US"/>
              <a:t>通知所有参加者有关会议的目的、时间和地点</a:t>
            </a:r>
          </a:p>
          <a:p>
            <a:pPr eaLnBrk="1" hangingPunct="1"/>
            <a:endParaRPr lang="en-US" altLang="zh-CN"/>
          </a:p>
        </p:txBody>
      </p:sp>
    </p:spTree>
    <p:extLst>
      <p:ext uri="{BB962C8B-B14F-4D97-AF65-F5344CB8AC3E}">
        <p14:creationId xmlns:p14="http://schemas.microsoft.com/office/powerpoint/2010/main" val="3632408005"/>
      </p:ext>
    </p:extLst>
  </p:cSld>
  <p:clrMapOvr>
    <a:masterClrMapping/>
  </p:clrMapOvr>
  <p:transition spd="med">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面谈之中</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Step 1</a:t>
            </a:r>
            <a:r>
              <a:rPr lang="zh-CN" altLang="en-US" dirty="0"/>
              <a:t>：事先准备一系列上下文无关的问题，并将其记录下来以便面谈时参考</a:t>
            </a:r>
          </a:p>
          <a:p>
            <a:pPr eaLnBrk="1" hangingPunct="1"/>
            <a:r>
              <a:rPr lang="en-US" altLang="zh-CN" dirty="0"/>
              <a:t>Step 2</a:t>
            </a:r>
            <a:r>
              <a:rPr lang="zh-CN" altLang="en-US" dirty="0"/>
              <a:t>：面谈前，了解一下要面谈的客户公司的背景资料，不要选择自己能回答的问题而浪费时间</a:t>
            </a:r>
          </a:p>
          <a:p>
            <a:pPr eaLnBrk="1" hangingPunct="1"/>
            <a:r>
              <a:rPr lang="en-US" altLang="zh-CN" dirty="0"/>
              <a:t>Step 3</a:t>
            </a:r>
            <a:r>
              <a:rPr lang="zh-CN" altLang="en-US" dirty="0"/>
              <a:t>：面谈过程中，参考事先准备的面谈模板，以保证提出的问题是正确的。将答案记录到纸面上，并指出和记录下未回答条目和未解决问题</a:t>
            </a:r>
          </a:p>
          <a:p>
            <a:pPr eaLnBrk="1" hangingPunct="1"/>
            <a:r>
              <a:rPr lang="en-US" altLang="zh-CN" dirty="0"/>
              <a:t>Step 4</a:t>
            </a:r>
            <a:r>
              <a:rPr lang="zh-CN" altLang="en-US" dirty="0"/>
              <a:t>：面谈之后，分析总结面谈记录</a:t>
            </a:r>
          </a:p>
        </p:txBody>
      </p:sp>
    </p:spTree>
    <p:extLst>
      <p:ext uri="{BB962C8B-B14F-4D97-AF65-F5344CB8AC3E}">
        <p14:creationId xmlns:p14="http://schemas.microsoft.com/office/powerpoint/2010/main" val="1502196994"/>
      </p:ext>
    </p:extLst>
  </p:cSld>
  <p:clrMapOvr>
    <a:masterClrMapping/>
  </p:clrMapOvr>
  <p:transition spd="med">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面谈之后</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复查笔记的准确性、完整性和可理解性</a:t>
            </a:r>
          </a:p>
          <a:p>
            <a:pPr eaLnBrk="1" hangingPunct="1"/>
            <a:r>
              <a:rPr lang="zh-CN" altLang="en-US" dirty="0"/>
              <a:t>把所收集的信息转化为适当的模型和文档</a:t>
            </a:r>
          </a:p>
          <a:p>
            <a:pPr eaLnBrk="1" hangingPunct="1"/>
            <a:r>
              <a:rPr lang="zh-CN" altLang="en-US" dirty="0"/>
              <a:t>确定需要进一步澄清的问题域</a:t>
            </a:r>
          </a:p>
          <a:p>
            <a:pPr eaLnBrk="1" hangingPunct="1"/>
            <a:r>
              <a:rPr lang="zh-CN" altLang="en-US" dirty="0"/>
              <a:t>向参加会议的每一个人发出此次面谈的</a:t>
            </a:r>
            <a:r>
              <a:rPr lang="en-US" altLang="zh-CN" dirty="0"/>
              <a:t>minutes(</a:t>
            </a:r>
            <a:r>
              <a:rPr lang="zh-CN" altLang="en-US" dirty="0"/>
              <a:t>会议纪要</a:t>
            </a:r>
            <a:r>
              <a:rPr lang="en-US" altLang="zh-CN" dirty="0"/>
              <a:t>)</a:t>
            </a:r>
            <a:endParaRPr lang="zh-CN" altLang="en-US" dirty="0"/>
          </a:p>
          <a:p>
            <a:pPr eaLnBrk="1" hangingPunct="1"/>
            <a:endParaRPr lang="en-US" altLang="zh-CN" dirty="0"/>
          </a:p>
        </p:txBody>
      </p:sp>
    </p:spTree>
    <p:extLst>
      <p:ext uri="{BB962C8B-B14F-4D97-AF65-F5344CB8AC3E}">
        <p14:creationId xmlns:p14="http://schemas.microsoft.com/office/powerpoint/2010/main" val="571707602"/>
      </p:ext>
    </p:extLst>
  </p:cSld>
  <p:clrMapOvr>
    <a:masterClrMapping/>
  </p:clrMapOvr>
  <p:transition spd="med">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记录的示例</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第一部分：建立客户或用户情况表</a:t>
            </a:r>
          </a:p>
          <a:p>
            <a:pPr eaLnBrk="1" hangingPunct="1"/>
            <a:r>
              <a:rPr lang="zh-CN" altLang="en-US" dirty="0"/>
              <a:t>第二部分：评估问题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询问用户对哪些类型的问题缺乏好的解决方案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它们是什么？</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不断的问“还有吗？”</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eaLnBrk="1" hangingPunct="1"/>
            <a:r>
              <a:rPr lang="zh-CN" altLang="en-US" dirty="0"/>
              <a:t>第三部分：理解用户环境</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谁是用户？他们的经历和经验如何？用户的预期如何？</a:t>
            </a:r>
          </a:p>
          <a:p>
            <a:pPr eaLnBrk="1" hangingPunct="1"/>
            <a:r>
              <a:rPr lang="zh-CN" altLang="en-US" dirty="0"/>
              <a:t>第四部分：扼要说明理解情况</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你刚才告诉我：</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用自己的话复述客户描述的问题</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这是否足以表达你现在的解决方案中存在的问题？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如果有，你还有什么问题？</a:t>
            </a:r>
          </a:p>
          <a:p>
            <a:pPr eaLnBrk="1" hangingPunct="1"/>
            <a:endParaRPr lang="en-US" altLang="zh-CN" dirty="0"/>
          </a:p>
        </p:txBody>
      </p:sp>
    </p:spTree>
    <p:extLst>
      <p:ext uri="{BB962C8B-B14F-4D97-AF65-F5344CB8AC3E}">
        <p14:creationId xmlns:p14="http://schemas.microsoft.com/office/powerpoint/2010/main" val="3205756337"/>
      </p:ext>
    </p:extLst>
  </p:cSld>
  <p:clrMapOvr>
    <a:masterClrMapping/>
  </p:clrMapOvr>
  <p:transition spd="med">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面谈记录的示例</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 </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第五部分：分析人员对客户问题的输入</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对每个问题进行以下提问：</a:t>
            </a:r>
          </a:p>
          <a:p>
            <a:pPr lvl="2" eaLnBrk="1" hangingPunct="1"/>
            <a:r>
              <a:rPr lang="zh-CN" altLang="en-US" b="1" dirty="0"/>
              <a:t>这是一个实际的问题吗？</a:t>
            </a:r>
          </a:p>
          <a:p>
            <a:pPr lvl="2" eaLnBrk="1" hangingPunct="1"/>
            <a:r>
              <a:rPr lang="zh-CN" altLang="en-US" b="1" dirty="0"/>
              <a:t>问题产生的原因是什么？</a:t>
            </a:r>
          </a:p>
          <a:p>
            <a:pPr lvl="2" eaLnBrk="1" hangingPunct="1"/>
            <a:r>
              <a:rPr lang="zh-CN" altLang="en-US" b="1" dirty="0"/>
              <a:t>现在如何解决的？</a:t>
            </a:r>
          </a:p>
          <a:p>
            <a:pPr lvl="2" eaLnBrk="1" hangingPunct="1"/>
            <a:r>
              <a:rPr lang="zh-CN" altLang="en-US" b="1" dirty="0"/>
              <a:t>希望如何解决？</a:t>
            </a:r>
          </a:p>
          <a:p>
            <a:pPr lvl="2" eaLnBrk="1" hangingPunct="1"/>
            <a:r>
              <a:rPr lang="zh-CN" altLang="en-US" b="1" dirty="0"/>
              <a:t>该问题的重要度如何？</a:t>
            </a:r>
          </a:p>
          <a:p>
            <a:pPr eaLnBrk="1" hangingPunct="1"/>
            <a:r>
              <a:rPr lang="zh-CN" altLang="en-US" dirty="0"/>
              <a:t>第六部分：评估自己的解决方案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总结自己建议的解决方案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对自己方案的优先级排序</a:t>
            </a:r>
          </a:p>
          <a:p>
            <a:pPr eaLnBrk="1" hangingPunct="1"/>
            <a:r>
              <a:rPr lang="zh-CN" altLang="en-US" dirty="0"/>
              <a:t>第七部分：评估机会</a:t>
            </a:r>
          </a:p>
          <a:p>
            <a:pPr eaLnBrk="1" hangingPunct="1"/>
            <a:r>
              <a:rPr lang="zh-CN" altLang="en-US" dirty="0"/>
              <a:t>第八部分：评估可靠性、性能及其他需要</a:t>
            </a:r>
          </a:p>
        </p:txBody>
      </p:sp>
    </p:spTree>
    <p:extLst>
      <p:ext uri="{BB962C8B-B14F-4D97-AF65-F5344CB8AC3E}">
        <p14:creationId xmlns:p14="http://schemas.microsoft.com/office/powerpoint/2010/main" val="1819580279"/>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错误的需求”</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的扩散效应</a:t>
            </a:r>
          </a:p>
        </p:txBody>
      </p:sp>
      <p:grpSp>
        <p:nvGrpSpPr>
          <p:cNvPr id="4" name="Group 3"/>
          <p:cNvGrpSpPr>
            <a:grpSpLocks/>
          </p:cNvGrpSpPr>
          <p:nvPr/>
        </p:nvGrpSpPr>
        <p:grpSpPr bwMode="auto">
          <a:xfrm>
            <a:off x="752475" y="1628800"/>
            <a:ext cx="7702551" cy="3873500"/>
            <a:chOff x="158" y="1616"/>
            <a:chExt cx="4852" cy="2440"/>
          </a:xfrm>
        </p:grpSpPr>
        <p:sp>
          <p:nvSpPr>
            <p:cNvPr id="5" name="Oval 4"/>
            <p:cNvSpPr>
              <a:spLocks noChangeArrowheads="1"/>
            </p:cNvSpPr>
            <p:nvPr/>
          </p:nvSpPr>
          <p:spPr bwMode="auto">
            <a:xfrm>
              <a:off x="158" y="1616"/>
              <a:ext cx="1054" cy="296"/>
            </a:xfrm>
            <a:prstGeom prst="ellipse">
              <a:avLst/>
            </a:prstGeom>
            <a:solidFill>
              <a:srgbClr val="CC3300"/>
            </a:solidFill>
            <a:ln w="12700">
              <a:solidFill>
                <a:schemeClr val="tx1"/>
              </a:solidFill>
              <a:round/>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dirty="0">
                  <a:solidFill>
                    <a:schemeClr val="bg1"/>
                  </a:solidFill>
                  <a:latin typeface="楷体" panose="02010609060101010101" pitchFamily="49" charset="-122"/>
                  <a:ea typeface="楷体" panose="02010609060101010101" pitchFamily="49" charset="-122"/>
                </a:rPr>
                <a:t>问题</a:t>
              </a:r>
            </a:p>
          </p:txBody>
        </p:sp>
        <p:sp>
          <p:nvSpPr>
            <p:cNvPr id="6" name="Rectangle 5"/>
            <p:cNvSpPr>
              <a:spLocks noChangeArrowheads="1"/>
            </p:cNvSpPr>
            <p:nvPr/>
          </p:nvSpPr>
          <p:spPr bwMode="auto">
            <a:xfrm>
              <a:off x="444" y="2180"/>
              <a:ext cx="839" cy="43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7" name="Rectangle 6"/>
            <p:cNvSpPr>
              <a:spLocks noChangeArrowheads="1"/>
            </p:cNvSpPr>
            <p:nvPr/>
          </p:nvSpPr>
          <p:spPr bwMode="auto">
            <a:xfrm>
              <a:off x="442" y="2200"/>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楷体" panose="02010609060101010101" pitchFamily="49" charset="-122"/>
                  <a:ea typeface="楷体" panose="02010609060101010101" pitchFamily="49" charset="-122"/>
                </a:rPr>
                <a:t>正确的需求</a:t>
              </a:r>
            </a:p>
          </p:txBody>
        </p:sp>
        <p:sp>
          <p:nvSpPr>
            <p:cNvPr id="9" name="Rectangle 7"/>
            <p:cNvSpPr>
              <a:spLocks noChangeArrowheads="1"/>
            </p:cNvSpPr>
            <p:nvPr/>
          </p:nvSpPr>
          <p:spPr bwMode="auto">
            <a:xfrm>
              <a:off x="1284" y="2180"/>
              <a:ext cx="858" cy="43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0" name="Rectangle 8"/>
            <p:cNvSpPr>
              <a:spLocks noChangeArrowheads="1"/>
            </p:cNvSpPr>
            <p:nvPr/>
          </p:nvSpPr>
          <p:spPr bwMode="auto">
            <a:xfrm>
              <a:off x="1288" y="2200"/>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A50021"/>
                  </a:solidFill>
                  <a:latin typeface="楷体" panose="02010609060101010101" pitchFamily="49" charset="-122"/>
                  <a:ea typeface="楷体" panose="02010609060101010101" pitchFamily="49" charset="-122"/>
                </a:rPr>
                <a:t>错误的需求</a:t>
              </a:r>
            </a:p>
          </p:txBody>
        </p:sp>
        <p:sp>
          <p:nvSpPr>
            <p:cNvPr id="11" name="Rectangle 9"/>
            <p:cNvSpPr>
              <a:spLocks noChangeArrowheads="1"/>
            </p:cNvSpPr>
            <p:nvPr/>
          </p:nvSpPr>
          <p:spPr bwMode="auto">
            <a:xfrm>
              <a:off x="1215" y="2936"/>
              <a:ext cx="765"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2" name="Rectangle 10"/>
            <p:cNvSpPr>
              <a:spLocks noChangeArrowheads="1"/>
            </p:cNvSpPr>
            <p:nvPr/>
          </p:nvSpPr>
          <p:spPr bwMode="auto">
            <a:xfrm>
              <a:off x="449" y="2936"/>
              <a:ext cx="766"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3" name="Rectangle 11"/>
            <p:cNvSpPr>
              <a:spLocks noChangeArrowheads="1"/>
            </p:cNvSpPr>
            <p:nvPr/>
          </p:nvSpPr>
          <p:spPr bwMode="auto">
            <a:xfrm>
              <a:off x="442" y="2955"/>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楷体" panose="02010609060101010101" pitchFamily="49" charset="-122"/>
                  <a:ea typeface="楷体" panose="02010609060101010101" pitchFamily="49" charset="-122"/>
                </a:rPr>
                <a:t>正确的设计</a:t>
              </a:r>
            </a:p>
          </p:txBody>
        </p:sp>
        <p:sp>
          <p:nvSpPr>
            <p:cNvPr id="14" name="Rectangle 12"/>
            <p:cNvSpPr>
              <a:spLocks noChangeArrowheads="1"/>
            </p:cNvSpPr>
            <p:nvPr/>
          </p:nvSpPr>
          <p:spPr bwMode="auto">
            <a:xfrm>
              <a:off x="1981" y="2936"/>
              <a:ext cx="1281"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5" name="Rectangle 13"/>
            <p:cNvSpPr>
              <a:spLocks noChangeArrowheads="1"/>
            </p:cNvSpPr>
            <p:nvPr/>
          </p:nvSpPr>
          <p:spPr bwMode="auto">
            <a:xfrm>
              <a:off x="1986" y="2943"/>
              <a:ext cx="1289"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rgbClr val="A50021"/>
                  </a:solidFill>
                  <a:latin typeface="楷体" panose="02010609060101010101" pitchFamily="49" charset="-122"/>
                  <a:ea typeface="楷体" panose="02010609060101010101" pitchFamily="49" charset="-122"/>
                </a:rPr>
                <a:t>基于“错误的需求”</a:t>
              </a:r>
            </a:p>
            <a:p>
              <a:pPr algn="ctr"/>
              <a:r>
                <a:rPr lang="zh-CN" altLang="en-US" sz="1600" b="1" dirty="0">
                  <a:solidFill>
                    <a:srgbClr val="A50021"/>
                  </a:solidFill>
                  <a:latin typeface="楷体" panose="02010609060101010101" pitchFamily="49" charset="-122"/>
                  <a:ea typeface="楷体" panose="02010609060101010101" pitchFamily="49" charset="-122"/>
                </a:rPr>
                <a:t>的设计</a:t>
              </a:r>
            </a:p>
          </p:txBody>
        </p:sp>
        <p:sp>
          <p:nvSpPr>
            <p:cNvPr id="16" name="Rectangle 14"/>
            <p:cNvSpPr>
              <a:spLocks noChangeArrowheads="1"/>
            </p:cNvSpPr>
            <p:nvPr/>
          </p:nvSpPr>
          <p:spPr bwMode="auto">
            <a:xfrm>
              <a:off x="1209" y="2967"/>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A50021"/>
                  </a:solidFill>
                  <a:latin typeface="楷体" panose="02010609060101010101" pitchFamily="49" charset="-122"/>
                  <a:ea typeface="楷体" panose="02010609060101010101" pitchFamily="49" charset="-122"/>
                </a:rPr>
                <a:t>错误的设计</a:t>
              </a:r>
            </a:p>
          </p:txBody>
        </p:sp>
        <p:sp>
          <p:nvSpPr>
            <p:cNvPr id="17" name="Rectangle 15"/>
            <p:cNvSpPr>
              <a:spLocks noChangeArrowheads="1"/>
            </p:cNvSpPr>
            <p:nvPr/>
          </p:nvSpPr>
          <p:spPr bwMode="auto">
            <a:xfrm>
              <a:off x="1968" y="3663"/>
              <a:ext cx="899"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rgbClr val="A50021"/>
                  </a:solidFill>
                  <a:latin typeface="楷体" panose="02010609060101010101" pitchFamily="49" charset="-122"/>
                  <a:ea typeface="楷体" panose="02010609060101010101" pitchFamily="49" charset="-122"/>
                </a:rPr>
                <a:t>基于“错误的</a:t>
              </a:r>
            </a:p>
            <a:p>
              <a:pPr algn="ctr"/>
              <a:r>
                <a:rPr lang="zh-CN" altLang="en-US" sz="1600" b="1">
                  <a:solidFill>
                    <a:srgbClr val="A50021"/>
                  </a:solidFill>
                  <a:latin typeface="楷体" panose="02010609060101010101" pitchFamily="49" charset="-122"/>
                  <a:ea typeface="楷体" panose="02010609060101010101" pitchFamily="49" charset="-122"/>
                </a:rPr>
                <a:t>设计”的编码</a:t>
              </a:r>
            </a:p>
          </p:txBody>
        </p:sp>
        <p:sp>
          <p:nvSpPr>
            <p:cNvPr id="18" name="Rectangle 16"/>
            <p:cNvSpPr>
              <a:spLocks noChangeArrowheads="1"/>
            </p:cNvSpPr>
            <p:nvPr/>
          </p:nvSpPr>
          <p:spPr bwMode="auto">
            <a:xfrm>
              <a:off x="442" y="3663"/>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楷体" panose="02010609060101010101" pitchFamily="49" charset="-122"/>
                  <a:ea typeface="楷体" panose="02010609060101010101" pitchFamily="49" charset="-122"/>
                </a:rPr>
                <a:t>正确的编码</a:t>
              </a:r>
            </a:p>
          </p:txBody>
        </p:sp>
        <p:sp>
          <p:nvSpPr>
            <p:cNvPr id="19" name="Rectangle 17"/>
            <p:cNvSpPr>
              <a:spLocks noChangeArrowheads="1"/>
            </p:cNvSpPr>
            <p:nvPr/>
          </p:nvSpPr>
          <p:spPr bwMode="auto">
            <a:xfrm>
              <a:off x="1176" y="3644"/>
              <a:ext cx="739"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0" name="Rectangle 18"/>
            <p:cNvSpPr>
              <a:spLocks noChangeArrowheads="1"/>
            </p:cNvSpPr>
            <p:nvPr/>
          </p:nvSpPr>
          <p:spPr bwMode="auto">
            <a:xfrm>
              <a:off x="438" y="3644"/>
              <a:ext cx="739"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1" name="Rectangle 19"/>
            <p:cNvSpPr>
              <a:spLocks noChangeArrowheads="1"/>
            </p:cNvSpPr>
            <p:nvPr/>
          </p:nvSpPr>
          <p:spPr bwMode="auto">
            <a:xfrm>
              <a:off x="2926" y="3644"/>
              <a:ext cx="2030"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2" name="Rectangle 20"/>
            <p:cNvSpPr>
              <a:spLocks noChangeArrowheads="1"/>
            </p:cNvSpPr>
            <p:nvPr/>
          </p:nvSpPr>
          <p:spPr bwMode="auto">
            <a:xfrm>
              <a:off x="1915" y="3644"/>
              <a:ext cx="1011"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3" name="Rectangle 21"/>
            <p:cNvSpPr>
              <a:spLocks noChangeArrowheads="1"/>
            </p:cNvSpPr>
            <p:nvPr/>
          </p:nvSpPr>
          <p:spPr bwMode="auto">
            <a:xfrm>
              <a:off x="1164" y="3675"/>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A50021"/>
                  </a:solidFill>
                  <a:latin typeface="楷体" panose="02010609060101010101" pitchFamily="49" charset="-122"/>
                  <a:ea typeface="楷体" panose="02010609060101010101" pitchFamily="49" charset="-122"/>
                </a:rPr>
                <a:t>错误的编码</a:t>
              </a:r>
            </a:p>
          </p:txBody>
        </p:sp>
        <p:sp>
          <p:nvSpPr>
            <p:cNvPr id="24" name="Rectangle 22"/>
            <p:cNvSpPr>
              <a:spLocks noChangeArrowheads="1"/>
            </p:cNvSpPr>
            <p:nvPr/>
          </p:nvSpPr>
          <p:spPr bwMode="auto">
            <a:xfrm>
              <a:off x="3069" y="3651"/>
              <a:ext cx="1941"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solidFill>
                    <a:srgbClr val="A50021"/>
                  </a:solidFill>
                  <a:latin typeface="楷体" panose="02010609060101010101" pitchFamily="49" charset="-122"/>
                  <a:ea typeface="楷体" panose="02010609060101010101" pitchFamily="49" charset="-122"/>
                </a:rPr>
                <a:t>基于“‘错误的需求’的设计”</a:t>
              </a:r>
              <a:endParaRPr lang="en-US" altLang="zh-CN" sz="1600" b="1" dirty="0">
                <a:solidFill>
                  <a:srgbClr val="A50021"/>
                </a:solidFill>
                <a:latin typeface="楷体" panose="02010609060101010101" pitchFamily="49" charset="-122"/>
                <a:ea typeface="楷体" panose="02010609060101010101" pitchFamily="49" charset="-122"/>
              </a:endParaRPr>
            </a:p>
            <a:p>
              <a:r>
                <a:rPr lang="zh-CN" altLang="en-US" sz="1600" b="1" dirty="0">
                  <a:solidFill>
                    <a:srgbClr val="A50021"/>
                  </a:solidFill>
                  <a:latin typeface="楷体" panose="02010609060101010101" pitchFamily="49" charset="-122"/>
                  <a:ea typeface="楷体" panose="02010609060101010101" pitchFamily="49" charset="-122"/>
                </a:rPr>
                <a:t>的编码</a:t>
              </a:r>
            </a:p>
          </p:txBody>
        </p:sp>
        <p:sp>
          <p:nvSpPr>
            <p:cNvPr id="25" name="Line 23"/>
            <p:cNvSpPr>
              <a:spLocks noChangeShapeType="1"/>
            </p:cNvSpPr>
            <p:nvPr/>
          </p:nvSpPr>
          <p:spPr bwMode="auto">
            <a:xfrm>
              <a:off x="1000" y="1903"/>
              <a:ext cx="283" cy="27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6" name="Line 24"/>
            <p:cNvSpPr>
              <a:spLocks noChangeShapeType="1"/>
            </p:cNvSpPr>
            <p:nvPr/>
          </p:nvSpPr>
          <p:spPr bwMode="auto">
            <a:xfrm>
              <a:off x="1971" y="3347"/>
              <a:ext cx="973" cy="288"/>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7" name="Line 25"/>
            <p:cNvSpPr>
              <a:spLocks noChangeShapeType="1"/>
            </p:cNvSpPr>
            <p:nvPr/>
          </p:nvSpPr>
          <p:spPr bwMode="auto">
            <a:xfrm>
              <a:off x="3247" y="3351"/>
              <a:ext cx="1722" cy="288"/>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8" name="Line 26"/>
            <p:cNvSpPr>
              <a:spLocks noChangeShapeType="1"/>
            </p:cNvSpPr>
            <p:nvPr/>
          </p:nvSpPr>
          <p:spPr bwMode="auto">
            <a:xfrm>
              <a:off x="1283" y="2605"/>
              <a:ext cx="765" cy="327"/>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9" name="Line 27"/>
            <p:cNvSpPr>
              <a:spLocks noChangeShapeType="1"/>
            </p:cNvSpPr>
            <p:nvPr/>
          </p:nvSpPr>
          <p:spPr bwMode="auto">
            <a:xfrm>
              <a:off x="1213" y="3344"/>
              <a:ext cx="755" cy="30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30" name="Line 28"/>
            <p:cNvSpPr>
              <a:spLocks noChangeShapeType="1"/>
            </p:cNvSpPr>
            <p:nvPr/>
          </p:nvSpPr>
          <p:spPr bwMode="auto">
            <a:xfrm>
              <a:off x="2137" y="2605"/>
              <a:ext cx="1124" cy="336"/>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939545552"/>
      </p:ext>
    </p:extLst>
  </p:cSld>
  <p:clrMapOvr>
    <a:masterClrMapping/>
  </p:clrMapOvr>
  <p:transition spd="med">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记录的示例</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(3)</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第九部分：其他需求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法律法规、环境、行业标准等</a:t>
            </a:r>
          </a:p>
          <a:p>
            <a:pPr eaLnBrk="1" hangingPunct="1"/>
            <a:r>
              <a:rPr lang="zh-CN" altLang="en-US" dirty="0"/>
              <a:t>第十部分：总结性提问</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还有其他问题要问面谈人吗？</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尚未解决的问题有哪些？</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下次访谈的方式、地点、时间、参加人等</a:t>
            </a:r>
          </a:p>
          <a:p>
            <a:pPr eaLnBrk="1" hangingPunct="1"/>
            <a:r>
              <a:rPr lang="zh-CN" altLang="en-US" dirty="0"/>
              <a:t>第十一部分：分析人员的总结</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总结出客户</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用户确认的三条优先级最高的需求或问题</a:t>
            </a:r>
          </a:p>
          <a:p>
            <a:pPr lvl="1" eaLnBrk="1" hangingPunct="1"/>
            <a:endParaRPr lang="zh-CN" altLang="en-US" dirty="0"/>
          </a:p>
          <a:p>
            <a:pPr lvl="1" eaLnBrk="1" hangingPunct="1"/>
            <a:endParaRPr lang="en-US" altLang="zh-CN" dirty="0"/>
          </a:p>
        </p:txBody>
      </p:sp>
    </p:spTree>
    <p:extLst>
      <p:ext uri="{BB962C8B-B14F-4D97-AF65-F5344CB8AC3E}">
        <p14:creationId xmlns:p14="http://schemas.microsoft.com/office/powerpoint/2010/main" val="874087989"/>
      </p:ext>
    </p:extLst>
  </p:cSld>
  <p:clrMapOvr>
    <a:masterClrMapping/>
  </p:clrMapOvr>
  <p:transition spd="med">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面对面访谈的优缺点分析</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优点：</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人们很愿意谈论自己的工作，并且总是很喜欢接受访谈</a:t>
            </a:r>
          </a:p>
          <a:p>
            <a:pPr eaLnBrk="1" hangingPunct="1"/>
            <a:r>
              <a:rPr lang="zh-CN" altLang="en-US" dirty="0"/>
              <a:t>缺点：</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大多数人都采用专业术语和“行话”，而太多的专业术语让需求工程师难以理解，往往造成很多误解</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有些需求对用户来说太普通了，以至于他们不自觉地认为这些需求太基本，不值得去提；但它们对需求工程师来说却不是显而易见的；这往往会造成某些需求被忽略</a:t>
            </a:r>
          </a:p>
          <a:p>
            <a:pPr lvl="1" eaLnBrk="1" hangingPunct="1"/>
            <a:endParaRPr lang="en-US" altLang="zh-CN" dirty="0"/>
          </a:p>
        </p:txBody>
      </p:sp>
    </p:spTree>
    <p:extLst>
      <p:ext uri="{BB962C8B-B14F-4D97-AF65-F5344CB8AC3E}">
        <p14:creationId xmlns:p14="http://schemas.microsoft.com/office/powerpoint/2010/main" val="1466200823"/>
      </p:ext>
    </p:extLst>
  </p:cSld>
  <p:clrMapOvr>
    <a:masterClrMapping/>
  </p:clrMapOvr>
  <p:transition spd="med">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需求获取所面临的挑战</a:t>
            </a:r>
            <a:endParaRPr lang="en-US" altLang="zh-CN"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需求获取技术</a:t>
            </a:r>
            <a:endParaRPr lang="en-US" altLang="zh-CN"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solidFill>
                  <a:srgbClr val="C00000"/>
                </a:solidFill>
                <a:latin typeface="Times New Roman" panose="02020603050405020304" pitchFamily="18" charset="0"/>
                <a:cs typeface="Times New Roman" panose="02020603050405020304" pitchFamily="18" charset="0"/>
              </a:rPr>
              <a:t>7.2.3 </a:t>
            </a:r>
            <a:r>
              <a:rPr lang="zh-CN" altLang="en-US" b="1" dirty="0">
                <a:solidFill>
                  <a:srgbClr val="C00000"/>
                </a:solidFill>
                <a:latin typeface="Times New Roman" panose="02020603050405020304" pitchFamily="18" charset="0"/>
                <a:cs typeface="Times New Roman" panose="02020603050405020304" pitchFamily="18" charset="0"/>
              </a:rPr>
              <a:t>需求研讨会</a:t>
            </a:r>
            <a:endParaRPr lang="en-US" altLang="zh-CN" b="1" dirty="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体验</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头脑风暴</a:t>
            </a:r>
            <a:endParaRPr lang="en-US" altLang="zh-CN" b="1"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4240715"/>
      </p:ext>
    </p:extLst>
  </p:cSld>
  <p:clrMapOvr>
    <a:masterClrMapping/>
  </p:clrMapOvr>
  <p:transition spd="med">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需求</a:t>
            </a:r>
            <a:r>
              <a:rPr kumimoji="0" lang="zh-CN" altLang="en-US"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研讨会</a:t>
            </a:r>
            <a:r>
              <a:rPr kumimoji="0" lang="en-US" altLang="zh-CN"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(Workshop)</a:t>
            </a:r>
          </a:p>
        </p:txBody>
      </p:sp>
      <p:pic>
        <p:nvPicPr>
          <p:cNvPr id="7" name="Picture 4" descr="DSC040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201281"/>
            <a:ext cx="6412236" cy="48091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SC0409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996" y="1464434"/>
            <a:ext cx="6542868" cy="490715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spcBef>
                <a:spcPts val="0"/>
              </a:spcBef>
              <a:spcAft>
                <a:spcPts val="0"/>
              </a:spcAft>
              <a:buClrTx/>
              <a:buSzTx/>
              <a:buFontTx/>
              <a:buNone/>
              <a:tabLst/>
              <a:defRPr/>
            </a:pPr>
            <a:r>
              <a:rPr kumimoji="1" lang="en-US" altLang="zh-CN"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zh-CN" altLang="en-US"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大庆炼化公司建设项目后</a:t>
            </a:r>
            <a:endParaRPr kumimoji="1" lang="en-US" altLang="zh-CN"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auto" latinLnBrk="0" hangingPunct="1">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评价管理信息系统</a:t>
            </a:r>
            <a:r>
              <a:rPr kumimoji="1" lang="en-US" altLang="zh-CN"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zh-CN" altLang="en-US"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需求调研</a:t>
            </a:r>
          </a:p>
        </p:txBody>
      </p:sp>
      <p:pic>
        <p:nvPicPr>
          <p:cNvPr id="10" name="Picture 4" descr="DSC0408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7704" y="1860650"/>
            <a:ext cx="6209704" cy="46572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DSC0409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26422" y="2225392"/>
            <a:ext cx="5822500" cy="43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86628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需求研讨会</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(Workshop)</a:t>
            </a:r>
          </a:p>
        </p:txBody>
      </p:sp>
      <p:pic>
        <p:nvPicPr>
          <p:cNvPr id="4"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99592" y="1340768"/>
            <a:ext cx="7416824" cy="4896544"/>
          </a:xfrm>
          <a:prstGeom prst="rect">
            <a:avLst/>
          </a:prstGeom>
          <a:noFill/>
          <a:extLst>
            <a:ext uri="{91240B29-F687-4F45-9708-019B960494DF}">
              <a14:hiddenLine xmlns:a14="http://schemas.microsoft.com/office/drawing/2010/main" w="12700">
                <a:solidFill>
                  <a:schemeClr val="tx1"/>
                </a:solidFill>
                <a:miter lim="800000"/>
                <a:headEnd/>
                <a:tailEnd/>
              </a14:hiddenLine>
            </a:ext>
          </a:extLst>
        </p:spPr>
      </p:pic>
      <p:sp>
        <p:nvSpPr>
          <p:cNvPr id="5" name="Rectangle 3"/>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spcBef>
                <a:spcPts val="0"/>
              </a:spcBef>
              <a:spcAft>
                <a:spcPts val="0"/>
              </a:spcAft>
              <a:buClrTx/>
              <a:buSzTx/>
              <a:buFontTx/>
              <a:buNone/>
              <a:tabLst/>
              <a:defRPr/>
            </a:pPr>
            <a:r>
              <a:rPr kumimoji="1" lang="en-US" altLang="zh-CN"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JAD</a:t>
            </a:r>
            <a:r>
              <a:rPr kumimoji="1" lang="zh-CN" altLang="en-US"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会议室</a:t>
            </a:r>
          </a:p>
        </p:txBody>
      </p:sp>
    </p:spTree>
    <p:extLst>
      <p:ext uri="{BB962C8B-B14F-4D97-AF65-F5344CB8AC3E}">
        <p14:creationId xmlns:p14="http://schemas.microsoft.com/office/powerpoint/2010/main" val="520039156"/>
      </p:ext>
    </p:extLst>
  </p:cSld>
  <p:clrMapOvr>
    <a:masterClrMapping/>
  </p:clrMapOvr>
  <p:transition spd="med">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需求研讨会</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(Workshop)</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通过让所有相关人员一起参加某个单一会议来定义需求或设计系统，也称联合应用设计会议</a:t>
            </a:r>
            <a:r>
              <a:rPr lang="en-US" altLang="zh-CN" dirty="0"/>
              <a:t>(Joint Application Design, JAD)</a:t>
            </a:r>
            <a:endParaRPr lang="zh-CN" altLang="en-US" dirty="0"/>
          </a:p>
          <a:p>
            <a:pPr eaLnBrk="1" hangingPunct="1"/>
            <a:r>
              <a:rPr lang="zh-CN" altLang="en-US" dirty="0"/>
              <a:t>系统相关者在短暂而紧凑的时间段内集中在一起，一般为</a:t>
            </a:r>
            <a:r>
              <a:rPr lang="en-US" altLang="zh-CN" dirty="0"/>
              <a:t>1</a:t>
            </a:r>
            <a:r>
              <a:rPr lang="zh-CN" altLang="en-US" dirty="0"/>
              <a:t>至</a:t>
            </a:r>
            <a:r>
              <a:rPr lang="en-US" altLang="zh-CN" dirty="0"/>
              <a:t>2</a:t>
            </a:r>
            <a:r>
              <a:rPr lang="zh-CN" altLang="en-US" dirty="0"/>
              <a:t>天，与会者可以在应用需求上达成共识、对操作过程尽快取得统一意见</a:t>
            </a:r>
          </a:p>
          <a:p>
            <a:pPr eaLnBrk="1" hangingPunct="1"/>
            <a:r>
              <a:rPr lang="zh-CN" altLang="en-US" dirty="0"/>
              <a:t>协助建立一支高效团队，围绕一个目的：项目的成功</a:t>
            </a:r>
          </a:p>
          <a:p>
            <a:pPr eaLnBrk="1" hangingPunct="1"/>
            <a:r>
              <a:rPr lang="zh-CN" altLang="en-US" dirty="0"/>
              <a:t>所有人员都畅所欲言</a:t>
            </a:r>
          </a:p>
          <a:p>
            <a:pPr eaLnBrk="1" hangingPunct="1"/>
            <a:r>
              <a:rPr lang="zh-CN" altLang="en-US" dirty="0"/>
              <a:t>促进用户与开发团队之间达成共识</a:t>
            </a:r>
          </a:p>
          <a:p>
            <a:pPr eaLnBrk="1" hangingPunct="1"/>
            <a:r>
              <a:rPr lang="zh-CN" altLang="en-US" dirty="0"/>
              <a:t>能够揭露和解决那些妨碍项目成功的行政问题</a:t>
            </a:r>
          </a:p>
          <a:p>
            <a:pPr eaLnBrk="1" hangingPunct="1"/>
            <a:r>
              <a:rPr lang="zh-CN" altLang="en-US" dirty="0"/>
              <a:t>最终很快产生初步的系统定义</a:t>
            </a:r>
          </a:p>
          <a:p>
            <a:pPr eaLnBrk="1" hangingPunct="1"/>
            <a:endParaRPr lang="en-US" altLang="zh-CN" dirty="0"/>
          </a:p>
        </p:txBody>
      </p:sp>
    </p:spTree>
    <p:extLst>
      <p:ext uri="{BB962C8B-B14F-4D97-AF65-F5344CB8AC3E}">
        <p14:creationId xmlns:p14="http://schemas.microsoft.com/office/powerpoint/2010/main" val="3766289865"/>
      </p:ext>
    </p:extLst>
  </p:cSld>
  <p:clrMapOvr>
    <a:masterClrMapping/>
  </p:clrMapOvr>
  <p:transition spd="med">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zh-CN" altLang="en-US"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大庆炼化公司建设项目后</a:t>
            </a:r>
            <a:endParaRPr kumimoji="1" lang="en-US" altLang="zh-CN"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评价管理信息系统</a:t>
            </a:r>
            <a:r>
              <a:rPr kumimoji="1" lang="en-US" altLang="zh-CN"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en-US" altLang="zh-CN" sz="1600" b="1" kern="0" dirty="0">
                <a:solidFill>
                  <a:srgbClr val="001932"/>
                </a:solidFill>
                <a:latin typeface="Times New Roman" panose="02020603050405020304" pitchFamily="18" charset="0"/>
              </a:rPr>
              <a:t>JAD</a:t>
            </a:r>
            <a:r>
              <a:rPr kumimoji="1" lang="zh-CN" altLang="en-US" sz="1600" b="1" kern="0" dirty="0">
                <a:solidFill>
                  <a:srgbClr val="001932"/>
                </a:solidFill>
                <a:latin typeface="Times New Roman" panose="02020603050405020304" pitchFamily="18" charset="0"/>
              </a:rPr>
              <a:t>会议</a:t>
            </a:r>
            <a:endParaRPr kumimoji="1" lang="zh-CN" altLang="en-US"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674" y="1166065"/>
            <a:ext cx="5452895" cy="4089671"/>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786" y="1257665"/>
            <a:ext cx="6030650" cy="4522987"/>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803" y="1339553"/>
            <a:ext cx="6162371" cy="4621778"/>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908" y="1628800"/>
            <a:ext cx="6221380" cy="4666035"/>
          </a:xfrm>
          <a:prstGeom prst="rect">
            <a:avLst/>
          </a:prstGeom>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2774" y="1944562"/>
            <a:ext cx="6191594" cy="4643695"/>
          </a:xfrm>
          <a:prstGeom prst="rect">
            <a:avLst/>
          </a:prstGeom>
        </p:spPr>
      </p:pic>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需求</a:t>
            </a:r>
            <a:r>
              <a:rPr kumimoji="0" lang="zh-CN" altLang="en-US"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研讨会</a:t>
            </a:r>
            <a:r>
              <a:rPr kumimoji="0" lang="en-US" altLang="zh-CN"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(Workshop)</a:t>
            </a:r>
          </a:p>
        </p:txBody>
      </p:sp>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3808" y="2232594"/>
            <a:ext cx="6120680" cy="4590510"/>
          </a:xfrm>
          <a:prstGeom prst="rect">
            <a:avLst/>
          </a:prstGeom>
        </p:spPr>
      </p:pic>
    </p:spTree>
    <p:extLst>
      <p:ext uri="{BB962C8B-B14F-4D97-AF65-F5344CB8AC3E}">
        <p14:creationId xmlns:p14="http://schemas.microsoft.com/office/powerpoint/2010/main" val="422548924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需求研讨会</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(Workshop)</a:t>
            </a:r>
          </a:p>
        </p:txBody>
      </p:sp>
      <p:sp>
        <p:nvSpPr>
          <p:cNvPr id="4" name="Rectangle 3"/>
          <p:cNvSpPr txBox="1">
            <a:spLocks noChangeArrowheads="1"/>
          </p:cNvSpPr>
          <p:nvPr/>
        </p:nvSpPr>
        <p:spPr>
          <a:xfrm>
            <a:off x="683320" y="1412007"/>
            <a:ext cx="777711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专题讨论会准备</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参加会议人员：主持人、用户、技术人员、项目组人员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安排日程</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通常在具有相应支持设备的专用房间进行</a:t>
            </a:r>
          </a:p>
          <a:p>
            <a:pPr eaLnBrk="1" hangingPunct="1"/>
            <a:r>
              <a:rPr lang="zh-CN" altLang="en-US" dirty="0"/>
              <a:t>举行会议</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可能出现人员之间的责备或冲突，主持人应掌握讨论气氛并控制会场</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最重要的部分是自由讨论阶段，这种技术非常符合专题讨论会的气氛，并且营造一种创造性的和积极的氛围，同时可以获得所有相关者的意见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分配会议时间，记录所有言论</a:t>
            </a:r>
          </a:p>
          <a:p>
            <a:pPr eaLnBrk="1" hangingPunct="1"/>
            <a:endParaRPr lang="en-US" altLang="zh-CN" dirty="0"/>
          </a:p>
        </p:txBody>
      </p:sp>
    </p:spTree>
    <p:extLst>
      <p:ext uri="{BB962C8B-B14F-4D97-AF65-F5344CB8AC3E}">
        <p14:creationId xmlns:p14="http://schemas.microsoft.com/office/powerpoint/2010/main" val="4166314455"/>
      </p:ext>
    </p:extLst>
  </p:cSld>
  <p:clrMapOvr>
    <a:masterClrMapping/>
  </p:clrMapOvr>
  <p:transition spd="med">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需求获取所面临的挑战</a:t>
            </a:r>
            <a:endParaRPr lang="en-US" altLang="zh-CN"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需求获取技术</a:t>
            </a:r>
            <a:endParaRPr lang="en-US" altLang="zh-CN"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需求研讨会</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solidFill>
                  <a:srgbClr val="C00000"/>
                </a:solidFill>
                <a:latin typeface="Times New Roman" panose="02020603050405020304" pitchFamily="18" charset="0"/>
                <a:cs typeface="Times New Roman" panose="02020603050405020304" pitchFamily="18" charset="0"/>
              </a:rPr>
              <a:t>7.2.4 </a:t>
            </a:r>
            <a:r>
              <a:rPr lang="zh-CN" altLang="en-US" b="1" dirty="0">
                <a:solidFill>
                  <a:srgbClr val="C00000"/>
                </a:solidFill>
                <a:latin typeface="Times New Roman" panose="02020603050405020304" pitchFamily="18" charset="0"/>
                <a:cs typeface="Times New Roman" panose="02020603050405020304" pitchFamily="18" charset="0"/>
              </a:rPr>
              <a:t>现场观察</a:t>
            </a:r>
            <a:r>
              <a:rPr lang="en-US" altLang="zh-CN" b="1" dirty="0">
                <a:solidFill>
                  <a:srgbClr val="C00000"/>
                </a:solidFill>
                <a:latin typeface="Times New Roman" panose="02020603050405020304" pitchFamily="18" charset="0"/>
                <a:cs typeface="Times New Roman" panose="02020603050405020304" pitchFamily="18" charset="0"/>
              </a:rPr>
              <a:t>/</a:t>
            </a:r>
            <a:r>
              <a:rPr lang="zh-CN" altLang="en-US" b="1" dirty="0">
                <a:solidFill>
                  <a:srgbClr val="C00000"/>
                </a:solidFill>
                <a:latin typeface="Times New Roman" panose="02020603050405020304" pitchFamily="18" charset="0"/>
                <a:cs typeface="Times New Roman" panose="02020603050405020304" pitchFamily="18" charset="0"/>
              </a:rPr>
              <a:t>体验</a:t>
            </a:r>
            <a:endParaRPr lang="en-US" altLang="zh-CN" b="1" dirty="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头脑风暴</a:t>
            </a:r>
            <a:endParaRPr lang="en-US" altLang="zh-CN" b="1"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201229"/>
      </p:ext>
    </p:extLst>
  </p:cSld>
  <p:clrMapOvr>
    <a:masterClrMapping/>
  </p:clrMapOvr>
  <p:transition spd="med">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现场</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观察</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体</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验</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用户可能无法有效全面的表达自己的需求，通过面谈和会议也难以获得完整信息</a:t>
            </a:r>
          </a:p>
          <a:p>
            <a:pPr eaLnBrk="1" hangingPunct="1"/>
            <a:r>
              <a:rPr lang="zh-CN" altLang="en-US" dirty="0"/>
              <a:t>在这种情况下，现场观察用户的工作流程有助于更深入全面了解需求。</a:t>
            </a:r>
          </a:p>
          <a:p>
            <a:pPr eaLnBrk="1" hangingPunct="1"/>
            <a:r>
              <a:rPr lang="zh-CN" altLang="en-US" dirty="0"/>
              <a:t>两种方式：</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被动观察：用户实地工作，需求分析人员在旁边看</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主动体验：需求分析人员直接参与用户的实际工作</a:t>
            </a:r>
          </a:p>
          <a:p>
            <a:pPr eaLnBrk="1" hangingPunct="1"/>
            <a:endParaRPr lang="en-US" altLang="zh-CN"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4149080"/>
            <a:ext cx="5400675" cy="2038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a:hlinkClick r:id="rId4" action="ppaction://hlinkpres?slideindex=1&amp;slidetitle="/>
          </p:cNvPr>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001932"/>
                </a:solidFill>
                <a:effectLst/>
                <a:uLnTx/>
                <a:uFillTx/>
                <a:latin typeface="Times New Roman" panose="02020603050405020304" pitchFamily="18" charset="0"/>
                <a:ea typeface="宋体" panose="02010600030101010101" pitchFamily="2" charset="-122"/>
                <a:cs typeface="+mn-cs"/>
              </a:rPr>
              <a:t>例子：观察湖南衡阳政务大厅</a:t>
            </a:r>
          </a:p>
        </p:txBody>
      </p:sp>
    </p:spTree>
    <p:extLst>
      <p:ext uri="{BB962C8B-B14F-4D97-AF65-F5344CB8AC3E}">
        <p14:creationId xmlns:p14="http://schemas.microsoft.com/office/powerpoint/2010/main" val="260579079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错误的需求”</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的修复代价</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412776"/>
            <a:ext cx="662622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684213" y="5373216"/>
            <a:ext cx="7775575"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构建一个软件系统最困难的部分是确定构建什么</a:t>
            </a:r>
            <a:r>
              <a:rPr lang="en-US" altLang="zh-CN" sz="2000" b="1" dirty="0">
                <a:solidFill>
                  <a:srgbClr val="FF0000"/>
                </a:solidFill>
                <a:latin typeface="楷体" panose="02010609060101010101" pitchFamily="49" charset="-122"/>
                <a:ea typeface="楷体" panose="02010609060101010101" pitchFamily="49" charset="-122"/>
              </a:rPr>
              <a:t>…  </a:t>
            </a:r>
            <a:r>
              <a:rPr lang="zh-CN" altLang="en-US" sz="2000" b="1" dirty="0">
                <a:solidFill>
                  <a:srgbClr val="FF0000"/>
                </a:solidFill>
                <a:latin typeface="楷体" panose="02010609060101010101" pitchFamily="49" charset="-122"/>
                <a:ea typeface="楷体" panose="02010609060101010101" pitchFamily="49" charset="-122"/>
              </a:rPr>
              <a:t>在出错之后会严重影响随后实现的系统，并且在以后的修补是如此的困难</a:t>
            </a:r>
            <a:r>
              <a:rPr lang="en-US" altLang="zh-CN" sz="2000" b="1" dirty="0">
                <a:solidFill>
                  <a:srgbClr val="FF0000"/>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46600863"/>
      </p:ext>
    </p:extLst>
  </p:cSld>
  <p:clrMapOvr>
    <a:masterClrMapping/>
  </p:clrMapOvr>
  <p:transition spd="med">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需求获取所面临的挑战</a:t>
            </a:r>
            <a:endParaRPr lang="en-US" altLang="zh-CN"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需求获取技术</a:t>
            </a:r>
            <a:endParaRPr lang="en-US" altLang="zh-CN"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需求研讨会</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体验</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solidFill>
                  <a:srgbClr val="C00000"/>
                </a:solidFill>
                <a:latin typeface="Times New Roman" panose="02020603050405020304" pitchFamily="18" charset="0"/>
                <a:cs typeface="Times New Roman" panose="02020603050405020304" pitchFamily="18" charset="0"/>
              </a:rPr>
              <a:t>7.2.5 </a:t>
            </a:r>
            <a:r>
              <a:rPr lang="zh-CN" altLang="en-US" b="1" dirty="0">
                <a:solidFill>
                  <a:srgbClr val="C00000"/>
                </a:solidFill>
                <a:latin typeface="Times New Roman" panose="02020603050405020304" pitchFamily="18" charset="0"/>
                <a:cs typeface="Times New Roman" panose="02020603050405020304" pitchFamily="18" charset="0"/>
              </a:rPr>
              <a:t>头脑风暴</a:t>
            </a:r>
            <a:endParaRPr lang="en-US" altLang="zh-CN" b="1"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5244273"/>
      </p:ext>
    </p:extLst>
  </p:cSld>
  <p:clrMapOvr>
    <a:masterClrMapping/>
  </p:clrMapOvr>
  <p:transition spd="med">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头脑</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风暴</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(Brainstorming)</a:t>
            </a:r>
          </a:p>
        </p:txBody>
      </p:sp>
      <p:pic>
        <p:nvPicPr>
          <p:cNvPr id="4" name="Picture 3" descr="da-brainstor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1772816"/>
            <a:ext cx="438150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brainstorming-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1412776"/>
            <a:ext cx="3324225"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6069011"/>
      </p:ext>
    </p:extLst>
  </p:cSld>
  <p:clrMapOvr>
    <a:masterClrMapping/>
  </p:clrMapOvr>
  <p:transition spd="med">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头脑</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风暴</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(Brainstorming)</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zh-CN" altLang="en-US" dirty="0">
                <a:latin typeface="Times New Roman" panose="02020603050405020304" pitchFamily="18" charset="0"/>
                <a:cs typeface="Times New Roman" panose="02020603050405020304" pitchFamily="18" charset="0"/>
              </a:rPr>
              <a:t>一般以</a:t>
            </a:r>
            <a:r>
              <a:rPr lang="en-US" altLang="zh-CN" dirty="0">
                <a:latin typeface="Times New Roman" panose="02020603050405020304" pitchFamily="18" charset="0"/>
                <a:cs typeface="Times New Roman" panose="02020603050405020304" pitchFamily="18" charset="0"/>
              </a:rPr>
              <a:t>8-12</a:t>
            </a:r>
            <a:r>
              <a:rPr lang="zh-CN" altLang="en-US" dirty="0">
                <a:latin typeface="Times New Roman" panose="02020603050405020304" pitchFamily="18" charset="0"/>
                <a:cs typeface="Times New Roman" panose="02020603050405020304" pitchFamily="18" charset="0"/>
              </a:rPr>
              <a:t>人最佳：</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人数太少不利于交流信息和激发思维；人数太多则不容易掌握，并且每个人发言的机会相对减少 </a:t>
            </a:r>
          </a:p>
          <a:p>
            <a:pPr eaLnBrk="1" hangingPunct="1">
              <a:lnSpc>
                <a:spcPct val="90000"/>
              </a:lnSpc>
            </a:pPr>
            <a:r>
              <a:rPr lang="zh-CN" altLang="en-US" dirty="0">
                <a:latin typeface="Times New Roman" panose="02020603050405020304" pitchFamily="18" charset="0"/>
                <a:cs typeface="Times New Roman" panose="02020603050405020304" pitchFamily="18" charset="0"/>
              </a:rPr>
              <a:t>明确分工：</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名主持人、</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名记录员</a:t>
            </a:r>
          </a:p>
          <a:p>
            <a:pPr eaLnBrk="1" hangingPunct="1">
              <a:lnSpc>
                <a:spcPct val="90000"/>
              </a:lnSpc>
            </a:pPr>
            <a:r>
              <a:rPr lang="zh-CN" altLang="en-US" dirty="0">
                <a:latin typeface="Times New Roman" panose="02020603050405020304" pitchFamily="18" charset="0"/>
                <a:cs typeface="Times New Roman" panose="02020603050405020304" pitchFamily="18" charset="0"/>
              </a:rPr>
              <a:t>成功要点：</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自由畅谈</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延迟批判、禁止批评</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禁止批评、自我批评、自谦</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追求数量</a:t>
            </a:r>
          </a:p>
          <a:p>
            <a:pPr eaLnBrk="1" hangingPunct="1">
              <a:lnSpc>
                <a:spcPct val="90000"/>
              </a:lnSpc>
            </a:pPr>
            <a:r>
              <a:rPr lang="zh-CN" altLang="en-US" dirty="0">
                <a:latin typeface="Times New Roman" panose="02020603050405020304" pitchFamily="18" charset="0"/>
                <a:cs typeface="Times New Roman" panose="02020603050405020304" pitchFamily="18" charset="0"/>
              </a:rPr>
              <a:t>会后：修剪、分组、排序</a:t>
            </a:r>
          </a:p>
          <a:p>
            <a:pPr eaLnBrk="1" hangingPunct="1">
              <a:lnSpc>
                <a:spcPct val="90000"/>
              </a:lnSpc>
            </a:pPr>
            <a:r>
              <a:rPr lang="zh-CN" altLang="en-US" dirty="0">
                <a:latin typeface="Times New Roman" panose="02020603050405020304" pitchFamily="18" charset="0"/>
                <a:cs typeface="Times New Roman" panose="02020603050405020304" pitchFamily="18" charset="0"/>
              </a:rPr>
              <a:t>适用场合：产品型系统，需要具有创新性特征，尚未投放市场，无明确的客户</a:t>
            </a:r>
          </a:p>
        </p:txBody>
      </p:sp>
    </p:spTree>
    <p:extLst>
      <p:ext uri="{BB962C8B-B14F-4D97-AF65-F5344CB8AC3E}">
        <p14:creationId xmlns:p14="http://schemas.microsoft.com/office/powerpoint/2010/main" val="1766424886"/>
      </p:ext>
    </p:extLst>
  </p:cSld>
  <p:clrMapOvr>
    <a:masterClrMapping/>
  </p:clrMapOvr>
  <p:transition spd="med">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a:solidFill>
                  <a:srgbClr val="C00000"/>
                </a:solidFill>
                <a:latin typeface="Times New Roman" panose="02020603050405020304" pitchFamily="18" charset="0"/>
                <a:cs typeface="Times New Roman" panose="02020603050405020304" pitchFamily="18" charset="0"/>
              </a:rPr>
              <a:t>主要内容</a:t>
            </a:r>
            <a:endParaRPr lang="en-US" altLang="zh-CN" sz="2400" dirty="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需求获取所面临的挑战</a:t>
            </a:r>
            <a:endParaRPr lang="en-US" altLang="zh-CN" dirty="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需求获取技术</a:t>
            </a:r>
            <a:endParaRPr lang="en-US" altLang="zh-CN"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需求研讨会</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体验</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头脑风暴</a:t>
            </a:r>
            <a:endParaRPr lang="en-US" altLang="zh-CN" b="1" dirty="0">
              <a:latin typeface="Times New Roman" panose="02020603050405020304" pitchFamily="18" charset="0"/>
              <a:cs typeface="Times New Roman" panose="02020603050405020304" pitchFamily="18" charset="0"/>
            </a:endParaRP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7.3 </a:t>
            </a:r>
            <a:r>
              <a:rPr lang="zh-CN" altLang="en-US" dirty="0">
                <a:solidFill>
                  <a:srgbClr val="C00000"/>
                </a:solidFill>
                <a:latin typeface="Times New Roman" panose="02020603050405020304" pitchFamily="18" charset="0"/>
                <a:cs typeface="Times New Roman" panose="02020603050405020304" pitchFamily="18" charset="0"/>
              </a:rPr>
              <a:t>需求获取的主要内容</a:t>
            </a:r>
            <a:endParaRPr lang="en-US" altLang="zh-CN"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24626"/>
      </p:ext>
    </p:extLst>
  </p:cSld>
  <p:clrMapOvr>
    <a:masterClrMapping/>
  </p:clrMapOvr>
  <p:transition spd="med">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l="11171" t="5396"/>
          <a:stretch>
            <a:fillRect/>
          </a:stretch>
        </p:blipFill>
        <p:spPr bwMode="auto">
          <a:xfrm>
            <a:off x="2344514" y="1425352"/>
            <a:ext cx="4603750" cy="437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4408119"/>
      </p:ext>
    </p:extLst>
  </p:cSld>
  <p:clrMapOvr>
    <a:masterClrMapping/>
  </p:clrMapOvr>
  <p:transition spd="med">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12776"/>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latin typeface="Times New Roman" panose="02020603050405020304" pitchFamily="18" charset="0"/>
                <a:ea typeface="楷体_GB2312" panose="02010609030101010101" pitchFamily="49" charset="-122"/>
              </a:rPr>
              <a:t>业务需求：</a:t>
            </a:r>
            <a:r>
              <a:rPr lang="zh-CN" altLang="en-US" dirty="0"/>
              <a:t>描述客户可以从产品中得到的资金、市场或其它业务利润的需求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市场股票价格上升 </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X%</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每年节约 </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$Y</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替代了维护费用高的老一代系统 </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Z</a:t>
            </a:r>
          </a:p>
          <a:p>
            <a:pPr eaLnBrk="1" hangingPunct="1"/>
            <a:r>
              <a:rPr lang="zh-CN" altLang="en-US" dirty="0">
                <a:solidFill>
                  <a:srgbClr val="C00000"/>
                </a:solidFill>
                <a:latin typeface="Times New Roman" panose="02020603050405020304" pitchFamily="18" charset="0"/>
                <a:ea typeface="楷体_GB2312" panose="02010609030101010101" pitchFamily="49" charset="-122"/>
              </a:rPr>
              <a:t>业务规则：</a:t>
            </a:r>
            <a:r>
              <a:rPr lang="zh-CN" altLang="en-US" dirty="0"/>
              <a:t>一些活动只能在特定的条件下，由一些特定的人来完成时，该用户可能在描述一个业务规则</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如果一个药剂师在危险化学制品培训方面是可靠的，那么他就可以在一级危险药品清单上订购化学制品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如果订单金额大于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10000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元，那么该订单的折扣为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如果采购单金额在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万到</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万之间，那么需要总经理审批</a:t>
            </a:r>
          </a:p>
          <a:p>
            <a:pPr eaLnBrk="1" hangingPunct="1"/>
            <a:endParaRPr lang="en-US" altLang="zh-CN" dirty="0"/>
          </a:p>
        </p:txBody>
      </p:sp>
    </p:spTree>
    <p:extLst>
      <p:ext uri="{BB962C8B-B14F-4D97-AF65-F5344CB8AC3E}">
        <p14:creationId xmlns:p14="http://schemas.microsoft.com/office/powerpoint/2010/main" val="598069421"/>
      </p:ext>
    </p:extLst>
  </p:cSld>
  <p:clrMapOvr>
    <a:masterClrMapping/>
  </p:clrMapOvr>
  <p:transition spd="med">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latin typeface="Times New Roman" panose="02020603050405020304" pitchFamily="18" charset="0"/>
                <a:ea typeface="楷体_GB2312" panose="02010609030101010101" pitchFamily="49" charset="-122"/>
              </a:rPr>
              <a:t>功能需求：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客户所说的诸如“用户应该能</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执行某些功能</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或者“系统应该</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具备某些行为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，这是最可能的功能需求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功能需求描述了系统所展示的可观察的行为，并且大多数是处于执行者</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系统响应顺序的环境中</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功能需求定义了系统应该做什么，它们组成了软件需求规格说明的一部分</a:t>
            </a:r>
          </a:p>
          <a:p>
            <a:pPr eaLnBrk="1" hangingPunct="1"/>
            <a:r>
              <a:rPr lang="zh-CN" altLang="en-US" dirty="0">
                <a:solidFill>
                  <a:srgbClr val="C00000"/>
                </a:solidFill>
                <a:latin typeface="Times New Roman" panose="02020603050405020304" pitchFamily="18" charset="0"/>
                <a:ea typeface="楷体_GB2312" panose="02010609030101010101" pitchFamily="49" charset="-122"/>
              </a:rPr>
              <a:t>非功能需求：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按照一些条件判断系统运作情形或其特性，而不是针对系统特定行为的需求</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包括安全性、可靠性、互操作性、健壮性、易使用性、可维护性、可移植性、可重用性、可扩充性等</a:t>
            </a:r>
          </a:p>
        </p:txBody>
      </p:sp>
    </p:spTree>
    <p:extLst>
      <p:ext uri="{BB962C8B-B14F-4D97-AF65-F5344CB8AC3E}">
        <p14:creationId xmlns:p14="http://schemas.microsoft.com/office/powerpoint/2010/main" val="1513182062"/>
      </p:ext>
    </p:extLst>
  </p:cSld>
  <p:clrMapOvr>
    <a:masterClrMapping/>
  </p:clrMapOvr>
  <p:transition spd="med">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latin typeface="Times New Roman" panose="02020603050405020304" pitchFamily="18" charset="0"/>
                <a:ea typeface="楷体_GB2312" panose="02010609030101010101" pitchFamily="49" charset="-122"/>
              </a:rPr>
              <a:t>外部接口需求：</a:t>
            </a:r>
            <a:r>
              <a:rPr lang="zh-CN" altLang="en-US" dirty="0"/>
              <a:t>这类需求描述了系统与外部的联系</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软件需求规格说明必须包括用户接口和通信机制、硬件和其它软件系统需求部分。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客户描述外部接口需求包括如下习惯用语：</a:t>
            </a:r>
          </a:p>
          <a:p>
            <a:pPr lvl="2" eaLnBrk="1" hangingPunct="1"/>
            <a:r>
              <a:rPr lang="zh-CN" altLang="en-US" sz="1800" b="1" dirty="0">
                <a:latin typeface="Times New Roman" panose="02020603050405020304" pitchFamily="18" charset="0"/>
                <a:cs typeface="Times New Roman" panose="02020603050405020304" pitchFamily="18" charset="0"/>
              </a:rPr>
              <a:t>从</a:t>
            </a:r>
            <a:r>
              <a:rPr lang="en-US" altLang="zh-CN" sz="1800" b="1" dirty="0">
                <a:latin typeface="Times New Roman" panose="02020603050405020304" pitchFamily="18" charset="0"/>
                <a:cs typeface="Times New Roman" panose="02020603050405020304" pitchFamily="18" charset="0"/>
              </a:rPr>
              <a:t>&lt;</a:t>
            </a:r>
            <a:r>
              <a:rPr lang="zh-CN" altLang="en-US" sz="1800" b="1" dirty="0">
                <a:latin typeface="Times New Roman" panose="02020603050405020304" pitchFamily="18" charset="0"/>
                <a:cs typeface="Times New Roman" panose="02020603050405020304" pitchFamily="18" charset="0"/>
              </a:rPr>
              <a:t>某些设备</a:t>
            </a:r>
            <a:r>
              <a:rPr lang="en-US" altLang="zh-CN" sz="1800" b="1" dirty="0">
                <a:latin typeface="Times New Roman" panose="02020603050405020304" pitchFamily="18" charset="0"/>
                <a:cs typeface="Times New Roman" panose="02020603050405020304" pitchFamily="18" charset="0"/>
              </a:rPr>
              <a:t>&gt;</a:t>
            </a:r>
            <a:r>
              <a:rPr lang="zh-CN" altLang="en-US" sz="1800" b="1" dirty="0">
                <a:latin typeface="Times New Roman" panose="02020603050405020304" pitchFamily="18" charset="0"/>
                <a:cs typeface="Times New Roman" panose="02020603050405020304" pitchFamily="18" charset="0"/>
              </a:rPr>
              <a:t>读取信号</a:t>
            </a:r>
          </a:p>
          <a:p>
            <a:pPr lvl="2" eaLnBrk="1" hangingPunct="1"/>
            <a:r>
              <a:rPr lang="zh-CN" altLang="en-US" sz="1800" b="1" dirty="0">
                <a:latin typeface="Times New Roman" panose="02020603050405020304" pitchFamily="18" charset="0"/>
                <a:cs typeface="Times New Roman" panose="02020603050405020304" pitchFamily="18" charset="0"/>
              </a:rPr>
              <a:t>给</a:t>
            </a:r>
            <a:r>
              <a:rPr lang="en-US" altLang="zh-CN" sz="1800" b="1" dirty="0">
                <a:latin typeface="Times New Roman" panose="02020603050405020304" pitchFamily="18" charset="0"/>
                <a:cs typeface="Times New Roman" panose="02020603050405020304" pitchFamily="18" charset="0"/>
              </a:rPr>
              <a:t>&lt;</a:t>
            </a:r>
            <a:r>
              <a:rPr lang="zh-CN" altLang="en-US" sz="1800" b="1" dirty="0">
                <a:latin typeface="Times New Roman" panose="02020603050405020304" pitchFamily="18" charset="0"/>
                <a:cs typeface="Times New Roman" panose="02020603050405020304" pitchFamily="18" charset="0"/>
              </a:rPr>
              <a:t>一些其它系统</a:t>
            </a:r>
            <a:r>
              <a:rPr lang="en-US" altLang="zh-CN" sz="1800" b="1" dirty="0">
                <a:latin typeface="Times New Roman" panose="02020603050405020304" pitchFamily="18" charset="0"/>
                <a:cs typeface="Times New Roman" panose="02020603050405020304" pitchFamily="18" charset="0"/>
              </a:rPr>
              <a:t>&gt;</a:t>
            </a:r>
            <a:r>
              <a:rPr lang="zh-CN" altLang="en-US" sz="1800" b="1" dirty="0">
                <a:latin typeface="Times New Roman" panose="02020603050405020304" pitchFamily="18" charset="0"/>
                <a:cs typeface="Times New Roman" panose="02020603050405020304" pitchFamily="18" charset="0"/>
              </a:rPr>
              <a:t>发送消息</a:t>
            </a:r>
          </a:p>
          <a:p>
            <a:pPr lvl="2" eaLnBrk="1" hangingPunct="1"/>
            <a:r>
              <a:rPr lang="zh-CN" altLang="en-US" sz="1800" b="1" dirty="0">
                <a:latin typeface="Times New Roman" panose="02020603050405020304" pitchFamily="18" charset="0"/>
                <a:cs typeface="Times New Roman" panose="02020603050405020304" pitchFamily="18" charset="0"/>
              </a:rPr>
              <a:t>以</a:t>
            </a:r>
            <a:r>
              <a:rPr lang="en-US" altLang="zh-CN" sz="1800" b="1" dirty="0">
                <a:latin typeface="Times New Roman" panose="02020603050405020304" pitchFamily="18" charset="0"/>
                <a:cs typeface="Times New Roman" panose="02020603050405020304" pitchFamily="18" charset="0"/>
              </a:rPr>
              <a:t>&lt;</a:t>
            </a:r>
            <a:r>
              <a:rPr lang="zh-CN" altLang="en-US" sz="1800" b="1" dirty="0">
                <a:latin typeface="Times New Roman" panose="02020603050405020304" pitchFamily="18" charset="0"/>
                <a:cs typeface="Times New Roman" panose="02020603050405020304" pitchFamily="18" charset="0"/>
              </a:rPr>
              <a:t>某种格式</a:t>
            </a:r>
            <a:r>
              <a:rPr lang="en-US" altLang="zh-CN" sz="1800" b="1" dirty="0">
                <a:latin typeface="Times New Roman" panose="02020603050405020304" pitchFamily="18" charset="0"/>
                <a:cs typeface="Times New Roman" panose="02020603050405020304" pitchFamily="18" charset="0"/>
              </a:rPr>
              <a:t>&gt;</a:t>
            </a:r>
            <a:r>
              <a:rPr lang="zh-CN" altLang="en-US" sz="1800" b="1" dirty="0">
                <a:latin typeface="Times New Roman" panose="02020603050405020304" pitchFamily="18" charset="0"/>
                <a:cs typeface="Times New Roman" panose="02020603050405020304" pitchFamily="18" charset="0"/>
              </a:rPr>
              <a:t>读取文件</a:t>
            </a:r>
          </a:p>
          <a:p>
            <a:pPr lvl="2" eaLnBrk="1" hangingPunct="1"/>
            <a:r>
              <a:rPr lang="zh-CN" altLang="en-US" sz="1800" b="1" dirty="0">
                <a:latin typeface="Times New Roman" panose="02020603050405020304" pitchFamily="18" charset="0"/>
                <a:cs typeface="Times New Roman" panose="02020603050405020304" pitchFamily="18" charset="0"/>
              </a:rPr>
              <a:t>能控制</a:t>
            </a:r>
            <a:r>
              <a:rPr lang="en-US" altLang="zh-CN" sz="1800" b="1" dirty="0">
                <a:latin typeface="Times New Roman" panose="02020603050405020304" pitchFamily="18" charset="0"/>
                <a:cs typeface="Times New Roman" panose="02020603050405020304" pitchFamily="18" charset="0"/>
              </a:rPr>
              <a:t>&lt;</a:t>
            </a:r>
            <a:r>
              <a:rPr lang="zh-CN" altLang="en-US" sz="1800" b="1" dirty="0">
                <a:latin typeface="Times New Roman" panose="02020603050405020304" pitchFamily="18" charset="0"/>
                <a:cs typeface="Times New Roman" panose="02020603050405020304" pitchFamily="18" charset="0"/>
              </a:rPr>
              <a:t>一些硬件</a:t>
            </a:r>
            <a:r>
              <a:rPr lang="en-US" altLang="zh-CN" sz="1800" b="1" dirty="0">
                <a:latin typeface="Times New Roman" panose="02020603050405020304" pitchFamily="18" charset="0"/>
                <a:cs typeface="Times New Roman" panose="02020603050405020304" pitchFamily="18" charset="0"/>
              </a:rPr>
              <a:t>&gt;</a:t>
            </a:r>
          </a:p>
          <a:p>
            <a:pPr eaLnBrk="1" hangingPunct="1"/>
            <a:endParaRPr lang="en-US" altLang="zh-CN" dirty="0"/>
          </a:p>
        </p:txBody>
      </p:sp>
    </p:spTree>
    <p:extLst>
      <p:ext uri="{BB962C8B-B14F-4D97-AF65-F5344CB8AC3E}">
        <p14:creationId xmlns:p14="http://schemas.microsoft.com/office/powerpoint/2010/main" val="555550096"/>
      </p:ext>
    </p:extLst>
  </p:cSld>
  <p:clrMapOvr>
    <a:masterClrMapping/>
  </p:clrMapOvr>
  <p:transition spd="med">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latin typeface="Times New Roman" panose="02020603050405020304" pitchFamily="18" charset="0"/>
                <a:ea typeface="楷体_GB2312" panose="02010609030101010101" pitchFamily="49" charset="-122"/>
              </a:rPr>
              <a:t>约束条件：</a:t>
            </a:r>
            <a:r>
              <a:rPr lang="zh-CN" altLang="en-US" dirty="0"/>
              <a:t>是指一些合理限制设计者和程序员选择的条件，它们代表了另一种类型的非功能需求，必须把这些需求写入软件需求规格说明</a:t>
            </a:r>
          </a:p>
          <a:p>
            <a:pPr eaLnBrk="1" hangingPunct="1"/>
            <a:r>
              <a:rPr lang="zh-CN" altLang="en-US" dirty="0"/>
              <a:t>尽量防止客户施加不必要的限制，但是一定的限制有助于提高产品质量属性</a:t>
            </a:r>
          </a:p>
          <a:p>
            <a:pPr eaLnBrk="1" hangingPunct="1"/>
            <a:r>
              <a:rPr lang="zh-CN" altLang="en-US" dirty="0"/>
              <a:t>下面是客户描述限制的一些习惯用语：</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“必须使用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一个特定的数据库产品或语言</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不能申请多于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一定数量的内存</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操作必须与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其它系统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相同”</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“必须与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其它应用程序</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一致”</a:t>
            </a:r>
          </a:p>
          <a:p>
            <a:pPr eaLnBrk="1" hangingPunct="1"/>
            <a:endParaRPr lang="en-US" altLang="zh-CN" dirty="0"/>
          </a:p>
        </p:txBody>
      </p:sp>
    </p:spTree>
    <p:extLst>
      <p:ext uri="{BB962C8B-B14F-4D97-AF65-F5344CB8AC3E}">
        <p14:creationId xmlns:p14="http://schemas.microsoft.com/office/powerpoint/2010/main" val="826937017"/>
      </p:ext>
    </p:extLst>
  </p:cSld>
  <p:clrMapOvr>
    <a:masterClrMapping/>
  </p:clrMapOvr>
  <p:transition spd="med">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a:solidFill>
                  <a:srgbClr val="A50021"/>
                </a:solidFill>
                <a:cs typeface="Times New Roman" panose="02020603050405020304" pitchFamily="18" charset="0"/>
              </a:rPr>
              <a:t>软件需求与需求获取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411163" y="1340768"/>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latin typeface="Times New Roman" panose="02020603050405020304" pitchFamily="18" charset="0"/>
                <a:ea typeface="楷体_GB2312" panose="02010609030101010101" pitchFamily="49" charset="-122"/>
              </a:rPr>
              <a:t>数据定义：</a:t>
            </a:r>
            <a:r>
              <a:rPr lang="zh-CN" altLang="en-US" dirty="0"/>
              <a:t>当客户描述一个数据项或一个复杂的业务数据结构的格式、允许值或缺省值时，他们正在进行数据定义。例如：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“邮政编码由</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个数字组成，表示省、市、区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身份证</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18</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位数字和</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构成，表示省、市、县（区）、出生日期、编号</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验证码</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a:t>收集用户当前正在使用的各类数据表格、单据等，基于它们来获得对数据的详细定义</a:t>
            </a:r>
          </a:p>
          <a:p>
            <a:pPr eaLnBrk="1" hangingPunct="1"/>
            <a:endParaRPr lang="en-US" altLang="zh-CN" dirty="0"/>
          </a:p>
        </p:txBody>
      </p:sp>
    </p:spTree>
    <p:extLst>
      <p:ext uri="{BB962C8B-B14F-4D97-AF65-F5344CB8AC3E}">
        <p14:creationId xmlns:p14="http://schemas.microsoft.com/office/powerpoint/2010/main" val="438907417"/>
      </p:ext>
    </p:extLst>
  </p:cSld>
  <p:clrMapOvr>
    <a:masterClrMapping/>
  </p:clrMapOvr>
  <p:transition spd="med">
    <p:random/>
  </p:transition>
</p:sld>
</file>

<file path=ppt/theme/theme1.xml><?xml version="1.0" encoding="utf-8"?>
<a:theme xmlns:a="http://schemas.openxmlformats.org/drawingml/2006/main" name="1_CITRUS">
  <a:themeElements>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fontScheme name="1_CITRUS">
      <a:majorFont>
        <a:latin typeface="Book Antiqua"/>
        <a:ea typeface="楷体_GB2312"/>
        <a:cs typeface="宋体"/>
      </a:majorFont>
      <a:minorFont>
        <a:latin typeface="Book Antiqu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CITRUS 1">
        <a:dk1>
          <a:srgbClr val="FC6600"/>
        </a:dk1>
        <a:lt1>
          <a:srgbClr val="C6FE82"/>
        </a:lt1>
        <a:dk2>
          <a:srgbClr val="FFFFFF"/>
        </a:dk2>
        <a:lt2>
          <a:srgbClr val="000000"/>
        </a:lt2>
        <a:accent1>
          <a:srgbClr val="00CC00"/>
        </a:accent1>
        <a:accent2>
          <a:srgbClr val="FF822D"/>
        </a:accent2>
        <a:accent3>
          <a:srgbClr val="DFFEC1"/>
        </a:accent3>
        <a:accent4>
          <a:srgbClr val="D75600"/>
        </a:accent4>
        <a:accent5>
          <a:srgbClr val="AAE2AA"/>
        </a:accent5>
        <a:accent6>
          <a:srgbClr val="E77528"/>
        </a:accent6>
        <a:hlink>
          <a:srgbClr val="FF63B1"/>
        </a:hlink>
        <a:folHlink>
          <a:srgbClr val="DDDDDD"/>
        </a:folHlink>
      </a:clrScheme>
      <a:clrMap bg1="lt1" tx1="dk1" bg2="lt2" tx2="dk2" accent1="accent1" accent2="accent2" accent3="accent3" accent4="accent4" accent5="accent5" accent6="accent6" hlink="hlink" folHlink="folHlink"/>
    </a:extraClrScheme>
    <a:extraClrScheme>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clrMap bg1="lt1" tx1="dk1" bg2="lt2" tx2="dk2" accent1="accent1" accent2="accent2" accent3="accent3" accent4="accent4" accent5="accent5" accent6="accent6" hlink="hlink" folHlink="folHlink"/>
    </a:extraClrScheme>
    <a:extraClrScheme>
      <a:clrScheme name="1_CITRUS 3">
        <a:dk1>
          <a:srgbClr val="000000"/>
        </a:dk1>
        <a:lt1>
          <a:srgbClr val="FFFFFF"/>
        </a:lt1>
        <a:dk2>
          <a:srgbClr val="000000"/>
        </a:dk2>
        <a:lt2>
          <a:srgbClr val="4D4D4D"/>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ITRUS 4">
        <a:dk1>
          <a:srgbClr val="000000"/>
        </a:dk1>
        <a:lt1>
          <a:srgbClr val="FFFFFF"/>
        </a:lt1>
        <a:dk2>
          <a:srgbClr val="000000"/>
        </a:dk2>
        <a:lt2>
          <a:srgbClr val="777777"/>
        </a:lt2>
        <a:accent1>
          <a:srgbClr val="72CE86"/>
        </a:accent1>
        <a:accent2>
          <a:srgbClr val="F6B070"/>
        </a:accent2>
        <a:accent3>
          <a:srgbClr val="FFFFFF"/>
        </a:accent3>
        <a:accent4>
          <a:srgbClr val="000000"/>
        </a:accent4>
        <a:accent5>
          <a:srgbClr val="BCE3C3"/>
        </a:accent5>
        <a:accent6>
          <a:srgbClr val="DF9F65"/>
        </a:accent6>
        <a:hlink>
          <a:srgbClr val="EB9DC4"/>
        </a:hlink>
        <a:folHlink>
          <a:srgbClr val="B2B2B2"/>
        </a:folHlink>
      </a:clrScheme>
      <a:clrMap bg1="lt1" tx1="dk1" bg2="lt2" tx2="dk2" accent1="accent1" accent2="accent2" accent3="accent3" accent4="accent4" accent5="accent5" accent6="accent6" hlink="hlink" folHlink="folHlink"/>
    </a:extraClrScheme>
    <a:extraClrScheme>
      <a:clrScheme name="1_CITRUS 5">
        <a:dk1>
          <a:srgbClr val="000000"/>
        </a:dk1>
        <a:lt1>
          <a:srgbClr val="FFFFFF"/>
        </a:lt1>
        <a:dk2>
          <a:srgbClr val="000000"/>
        </a:dk2>
        <a:lt2>
          <a:srgbClr val="777777"/>
        </a:lt2>
        <a:accent1>
          <a:srgbClr val="F58F91"/>
        </a:accent1>
        <a:accent2>
          <a:srgbClr val="CE7162"/>
        </a:accent2>
        <a:accent3>
          <a:srgbClr val="FFFFFF"/>
        </a:accent3>
        <a:accent4>
          <a:srgbClr val="000000"/>
        </a:accent4>
        <a:accent5>
          <a:srgbClr val="F9C6C7"/>
        </a:accent5>
        <a:accent6>
          <a:srgbClr val="BA6658"/>
        </a:accent6>
        <a:hlink>
          <a:srgbClr val="F6CA7C"/>
        </a:hlink>
        <a:folHlink>
          <a:srgbClr val="C0C0C0"/>
        </a:folHlink>
      </a:clrScheme>
      <a:clrMap bg1="lt1" tx1="dk1" bg2="lt2" tx2="dk2" accent1="accent1" accent2="accent2" accent3="accent3" accent4="accent4" accent5="accent5" accent6="accent6" hlink="hlink" folHlink="folHlink"/>
    </a:extraClrScheme>
    <a:extraClrScheme>
      <a:clrScheme name="1_CITRUS 6">
        <a:dk1>
          <a:srgbClr val="000000"/>
        </a:dk1>
        <a:lt1>
          <a:srgbClr val="FFFFFF"/>
        </a:lt1>
        <a:dk2>
          <a:srgbClr val="000000"/>
        </a:dk2>
        <a:lt2>
          <a:srgbClr val="777777"/>
        </a:lt2>
        <a:accent1>
          <a:srgbClr val="FAB774"/>
        </a:accent1>
        <a:accent2>
          <a:srgbClr val="CBACD4"/>
        </a:accent2>
        <a:accent3>
          <a:srgbClr val="FFFFFF"/>
        </a:accent3>
        <a:accent4>
          <a:srgbClr val="000000"/>
        </a:accent4>
        <a:accent5>
          <a:srgbClr val="FCD8BC"/>
        </a:accent5>
        <a:accent6>
          <a:srgbClr val="B89BC0"/>
        </a:accent6>
        <a:hlink>
          <a:srgbClr val="C2EB77"/>
        </a:hlink>
        <a:folHlink>
          <a:srgbClr val="C0C0C0"/>
        </a:folHlink>
      </a:clrScheme>
      <a:clrMap bg1="lt1" tx1="dk1" bg2="lt2" tx2="dk2" accent1="accent1" accent2="accent2" accent3="accent3" accent4="accent4" accent5="accent5" accent6="accent6" hlink="hlink" folHlink="folHlink"/>
    </a:extraClrScheme>
    <a:extraClrScheme>
      <a:clrScheme name="1_CITRUS 7">
        <a:dk1>
          <a:srgbClr val="3B6147"/>
        </a:dk1>
        <a:lt1>
          <a:srgbClr val="CED5E8"/>
        </a:lt1>
        <a:dk2>
          <a:srgbClr val="FFFFFF"/>
        </a:dk2>
        <a:lt2>
          <a:srgbClr val="777777"/>
        </a:lt2>
        <a:accent1>
          <a:srgbClr val="FEA868"/>
        </a:accent1>
        <a:accent2>
          <a:srgbClr val="9AA8D0"/>
        </a:accent2>
        <a:accent3>
          <a:srgbClr val="E3E7F2"/>
        </a:accent3>
        <a:accent4>
          <a:srgbClr val="31523B"/>
        </a:accent4>
        <a:accent5>
          <a:srgbClr val="FED1B9"/>
        </a:accent5>
        <a:accent6>
          <a:srgbClr val="8B98BC"/>
        </a:accent6>
        <a:hlink>
          <a:srgbClr val="9CE157"/>
        </a:hlink>
        <a:folHlink>
          <a:srgbClr val="969696"/>
        </a:folHlink>
      </a:clrScheme>
      <a:clrMap bg1="lt1" tx1="dk1" bg2="lt2" tx2="dk2" accent1="accent1" accent2="accent2" accent3="accent3" accent4="accent4" accent5="accent5" accent6="accent6" hlink="hlink" folHlink="folHlink"/>
    </a:extraClrScheme>
    <a:extraClrScheme>
      <a:clrScheme name="1_CITRUS 8">
        <a:dk1>
          <a:srgbClr val="2C395E"/>
        </a:dk1>
        <a:lt1>
          <a:srgbClr val="8798C7"/>
        </a:lt1>
        <a:dk2>
          <a:srgbClr val="FFFFFF"/>
        </a:dk2>
        <a:lt2>
          <a:srgbClr val="000000"/>
        </a:lt2>
        <a:accent1>
          <a:srgbClr val="FEE168"/>
        </a:accent1>
        <a:accent2>
          <a:srgbClr val="BAE482"/>
        </a:accent2>
        <a:accent3>
          <a:srgbClr val="C3CAE0"/>
        </a:accent3>
        <a:accent4>
          <a:srgbClr val="242F4F"/>
        </a:accent4>
        <a:accent5>
          <a:srgbClr val="FEEEB9"/>
        </a:accent5>
        <a:accent6>
          <a:srgbClr val="A8CF75"/>
        </a:accent6>
        <a:hlink>
          <a:srgbClr val="EFAD6B"/>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1310</TotalTime>
  <Words>8661</Words>
  <Application>Microsoft Office PowerPoint</Application>
  <PresentationFormat>全屏显示(4:3)</PresentationFormat>
  <Paragraphs>1185</Paragraphs>
  <Slides>99</Slides>
  <Notes>99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99</vt:i4>
      </vt:variant>
    </vt:vector>
  </HeadingPairs>
  <TitlesOfParts>
    <vt:vector size="110" baseType="lpstr">
      <vt:lpstr>华文新魏</vt:lpstr>
      <vt:lpstr>华文行楷</vt:lpstr>
      <vt:lpstr>楷体</vt:lpstr>
      <vt:lpstr>宋体</vt:lpstr>
      <vt:lpstr>Arial</vt:lpstr>
      <vt:lpstr>Book Antiqua</vt:lpstr>
      <vt:lpstr>Times New Roman</vt:lpstr>
      <vt:lpstr>Wingdings</vt:lpstr>
      <vt:lpstr>1_CITRUS</vt:lpstr>
      <vt:lpstr>演示文稿</vt:lpstr>
      <vt:lpstr>Microsoft ClipArt Gallery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 第一章 软件工程概论 1-1 软件工程概论</dc:title>
  <dc:creator>hitfgx</dc:creator>
  <cp:lastModifiedBy>田 田雪洋</cp:lastModifiedBy>
  <cp:revision>144</cp:revision>
  <dcterms:modified xsi:type="dcterms:W3CDTF">2021-12-29T11:21:41Z</dcterms:modified>
</cp:coreProperties>
</file>